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8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9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0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1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5"/>
    <p:sldMasterId id="2147483685" r:id="rId6"/>
    <p:sldMasterId id="2147483702" r:id="rId7"/>
    <p:sldMasterId id="2147483738" r:id="rId8"/>
    <p:sldMasterId id="2147483791" r:id="rId9"/>
    <p:sldMasterId id="2147483812" r:id="rId10"/>
    <p:sldMasterId id="2147483860" r:id="rId11"/>
    <p:sldMasterId id="2147483877" r:id="rId12"/>
    <p:sldMasterId id="2147483931" r:id="rId13"/>
    <p:sldMasterId id="2147483948" r:id="rId14"/>
    <p:sldMasterId id="2147483966" r:id="rId15"/>
    <p:sldMasterId id="2147484001" r:id="rId16"/>
  </p:sldMasterIdLst>
  <p:notesMasterIdLst>
    <p:notesMasterId r:id="rId30"/>
  </p:notesMasterIdLst>
  <p:handoutMasterIdLst>
    <p:handoutMasterId r:id="rId31"/>
  </p:handoutMasterIdLst>
  <p:sldIdLst>
    <p:sldId id="651" r:id="rId17"/>
    <p:sldId id="622" r:id="rId18"/>
    <p:sldId id="668" r:id="rId19"/>
    <p:sldId id="672" r:id="rId20"/>
    <p:sldId id="670" r:id="rId21"/>
    <p:sldId id="674" r:id="rId22"/>
    <p:sldId id="677" r:id="rId23"/>
    <p:sldId id="678" r:id="rId24"/>
    <p:sldId id="626" r:id="rId25"/>
    <p:sldId id="671" r:id="rId26"/>
    <p:sldId id="629" r:id="rId27"/>
    <p:sldId id="676" r:id="rId28"/>
    <p:sldId id="608" r:id="rId2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7BB"/>
    <a:srgbClr val="669835"/>
    <a:srgbClr val="C5FFE2"/>
    <a:srgbClr val="FFDF79"/>
    <a:srgbClr val="D78EE1"/>
    <a:srgbClr val="854077"/>
    <a:srgbClr val="FFC000"/>
    <a:srgbClr val="BC0C08"/>
    <a:srgbClr val="89A7D5"/>
    <a:srgbClr val="C0B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4" autoAdjust="0"/>
    <p:restoredTop sz="85507" autoAdjust="0"/>
  </p:normalViewPr>
  <p:slideViewPr>
    <p:cSldViewPr snapToGrid="0" showGuides="1">
      <p:cViewPr>
        <p:scale>
          <a:sx n="75" d="100"/>
          <a:sy n="75" d="100"/>
        </p:scale>
        <p:origin x="264" y="54"/>
      </p:cViewPr>
      <p:guideLst/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4"/>
    </p:cViewPr>
  </p:sorterViewPr>
  <p:notesViewPr>
    <p:cSldViewPr snapToGrid="0" showGuides="1">
      <p:cViewPr>
        <p:scale>
          <a:sx n="120" d="100"/>
          <a:sy n="120" d="100"/>
        </p:scale>
        <p:origin x="1368" y="-22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Master" Target="slideMasters/slideMaster9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600" b="1"/>
              <a:t>The</a:t>
            </a:r>
            <a:r>
              <a:rPr lang="pt-BR" sz="1600" b="1" baseline="0"/>
              <a:t> Chaos Report</a:t>
            </a:r>
            <a:endParaRPr lang="pt-BR" sz="16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Planilha1!$B$2:$F$2</c:f>
              <c:numCache>
                <c:formatCode>0%</c:formatCode>
                <c:ptCount val="5"/>
                <c:pt idx="0">
                  <c:v>0.18</c:v>
                </c:pt>
                <c:pt idx="1">
                  <c:v>0.22</c:v>
                </c:pt>
                <c:pt idx="2">
                  <c:v>0.21</c:v>
                </c:pt>
                <c:pt idx="3">
                  <c:v>0.27</c:v>
                </c:pt>
                <c:pt idx="4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8C-4A23-BEFD-8419327B5214}"/>
            </c:ext>
          </c:extLst>
        </c:ser>
        <c:ser>
          <c:idx val="1"/>
          <c:order val="1"/>
          <c:tx>
            <c:strRef>
              <c:f>Planilha1!$A$3</c:f>
              <c:strCache>
                <c:ptCount val="1"/>
                <c:pt idx="0">
                  <c:v>CHALLENGED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Planilha1!$B$3:$F$3</c:f>
              <c:numCache>
                <c:formatCode>0%</c:formatCode>
                <c:ptCount val="5"/>
                <c:pt idx="0">
                  <c:v>0.55000000000000004</c:v>
                </c:pt>
                <c:pt idx="1">
                  <c:v>0.53</c:v>
                </c:pt>
                <c:pt idx="2">
                  <c:v>0.57000000000000006</c:v>
                </c:pt>
                <c:pt idx="3">
                  <c:v>0.56000000000000005</c:v>
                </c:pt>
                <c:pt idx="4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8C-4A23-BEFD-8419327B5214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Planilha1!$B$4:$F$4</c:f>
              <c:numCache>
                <c:formatCode>0%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0.22</c:v>
                </c:pt>
                <c:pt idx="3">
                  <c:v>0.17</c:v>
                </c:pt>
                <c:pt idx="4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8C-4A23-BEFD-8419327B5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8028288"/>
        <c:axId val="418031568"/>
      </c:barChart>
      <c:catAx>
        <c:axId val="41802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18031568"/>
        <c:crosses val="autoZero"/>
        <c:auto val="1"/>
        <c:lblAlgn val="ctr"/>
        <c:lblOffset val="100"/>
        <c:noMultiLvlLbl val="0"/>
      </c:catAx>
      <c:valAx>
        <c:axId val="41803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1802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20287893700785"/>
          <c:y val="0.10642968095289856"/>
          <c:w val="0.5453442421259842"/>
          <c:h val="0.81801631286809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75-4603-B097-75724BDF6669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75-4603-B097-75724BDF6669}"/>
              </c:ext>
            </c:extLst>
          </c:dPt>
          <c:cat>
            <c:strRef>
              <c:f>Planilha1!$A$2:$A$3</c:f>
              <c:strCache>
                <c:ptCount val="2"/>
                <c:pt idx="0">
                  <c:v>1º Tri</c:v>
                </c:pt>
                <c:pt idx="1">
                  <c:v>2º Tri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75-4603-B097-75724BDF6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20287893700785"/>
          <c:y val="0.10642968095289856"/>
          <c:w val="0.5453442421259842"/>
          <c:h val="0.81801631286809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2A-4F9C-A093-418498378A6D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2A-4F9C-A093-418498378A6D}"/>
              </c:ext>
            </c:extLst>
          </c:dPt>
          <c:cat>
            <c:strRef>
              <c:f>Planilha1!$A$2:$A$3</c:f>
              <c:strCache>
                <c:ptCount val="2"/>
                <c:pt idx="0">
                  <c:v>1º Tri</c:v>
                </c:pt>
                <c:pt idx="1">
                  <c:v>2º Tri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2A-4F9C-A093-418498378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r">
              <a:defRPr sz="1300"/>
            </a:lvl1pPr>
          </a:lstStyle>
          <a:p>
            <a:fld id="{1ED1F7E9-EE9F-4EAC-9738-25639A81C8AA}" type="datetimeFigureOut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r">
              <a:defRPr sz="1300"/>
            </a:lvl1pPr>
          </a:lstStyle>
          <a:p>
            <a:fld id="{F53ABE09-0D43-4644-A857-553AFEF2309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9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r">
              <a:defRPr sz="1300"/>
            </a:lvl1pPr>
          </a:lstStyle>
          <a:p>
            <a:fld id="{FD9BD0DE-58B2-4BE5-9870-8E7FE93CF5D8}" type="datetimeFigureOut">
              <a:rPr lang="en-GB" smtClean="0"/>
              <a:t>11/10/2018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0" rIns="99041" bIns="495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8"/>
          </a:xfrm>
          <a:prstGeom prst="rect">
            <a:avLst/>
          </a:prstGeom>
        </p:spPr>
        <p:txBody>
          <a:bodyPr vert="horz" lIns="99041" tIns="49520" rIns="99041" bIns="495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r">
              <a:defRPr sz="1300"/>
            </a:lvl1pPr>
          </a:lstStyle>
          <a:p>
            <a:fld id="{5D958377-8945-4A29-AA61-C5A798FE23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adoption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Experian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more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collaborative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princeples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Manisfeto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later in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 A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7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4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683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0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4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0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8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03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76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540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9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75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9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41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301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2810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84" y="1618062"/>
            <a:ext cx="8192168" cy="336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74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319" y="5386630"/>
            <a:ext cx="3163433" cy="13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673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319" y="5386630"/>
            <a:ext cx="3163433" cy="13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99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2"/>
            <a:ext cx="9366563" cy="2726875"/>
          </a:xfrm>
        </p:spPr>
        <p:txBody>
          <a:bodyPr/>
          <a:lstStyle>
            <a:lvl1pPr marL="269868" indent="-269868">
              <a:spcBef>
                <a:spcPts val="1600"/>
              </a:spcBef>
              <a:buFont typeface="+mj-lt"/>
              <a:buAutoNum type="arabicPeriod"/>
              <a:defRPr sz="1800" b="0"/>
            </a:lvl1pPr>
            <a:lvl2pPr marL="269868" indent="0">
              <a:buNone/>
              <a:defRPr sz="1800" b="0"/>
            </a:lvl2pPr>
            <a:lvl3pPr marL="269868" indent="0">
              <a:buNone/>
              <a:defRPr sz="1800" b="0"/>
            </a:lvl3pPr>
            <a:lvl4pPr marL="269868" indent="0">
              <a:buNone/>
              <a:defRPr sz="1800" b="0"/>
            </a:lvl4pPr>
            <a:lvl5pPr marL="269868" indent="0">
              <a:buNone/>
              <a:defRPr sz="18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700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703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7" y="2022475"/>
            <a:ext cx="5564188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7987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5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2537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3" y="528035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811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1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83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2666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9" y="566741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75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0952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528035"/>
            <a:ext cx="9371013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2608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1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528035"/>
            <a:ext cx="9359902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3426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084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137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67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 smtClean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572" y="2688337"/>
            <a:ext cx="5401562" cy="1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1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1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1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19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009" y="5900805"/>
            <a:ext cx="2172511" cy="6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009" y="5900805"/>
            <a:ext cx="2172511" cy="655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1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1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1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19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38327" y="6466279"/>
            <a:ext cx="1975419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718444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922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844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66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888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6110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533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55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377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50" dirty="0" smtClean="0">
                <a:solidFill>
                  <a:srgbClr val="26478D"/>
                </a:solidFill>
              </a:rPr>
              <a:t>Experian restricted</a:t>
            </a:r>
            <a:endParaRPr lang="en-GB" sz="750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80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1768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3"/>
            <a:ext cx="9366563" cy="2726875"/>
          </a:xfrm>
        </p:spPr>
        <p:txBody>
          <a:bodyPr/>
          <a:lstStyle>
            <a:lvl1pPr marL="202407" indent="-202407">
              <a:spcBef>
                <a:spcPts val="1200"/>
              </a:spcBef>
              <a:buFont typeface="+mj-lt"/>
              <a:buAutoNum type="arabicPeriod"/>
              <a:defRPr sz="1350" b="0"/>
            </a:lvl1pPr>
            <a:lvl2pPr marL="202407" indent="0">
              <a:buNone/>
              <a:defRPr sz="1350" b="0"/>
            </a:lvl2pPr>
            <a:lvl3pPr marL="202407" indent="0">
              <a:buNone/>
              <a:defRPr sz="1350" b="0"/>
            </a:lvl3pPr>
            <a:lvl4pPr marL="202407" indent="0">
              <a:buNone/>
              <a:defRPr sz="1350" b="0"/>
            </a:lvl4pPr>
            <a:lvl5pPr marL="202407" indent="0">
              <a:buNone/>
              <a:defRPr sz="135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1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8" y="2022475"/>
            <a:ext cx="5564188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65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2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2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1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91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5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5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853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6" y="566751"/>
            <a:ext cx="5087537" cy="4564061"/>
          </a:xfrm>
        </p:spPr>
        <p:txBody>
          <a:bodyPr anchor="ctr" anchorCtr="0"/>
          <a:lstStyle>
            <a:lvl1pPr marL="96440" indent="-96440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1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44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81" y="566751"/>
            <a:ext cx="5087537" cy="4564061"/>
          </a:xfrm>
        </p:spPr>
        <p:txBody>
          <a:bodyPr anchor="ctr" anchorCtr="0"/>
          <a:lstStyle>
            <a:lvl1pPr marL="96440" indent="-96440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6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4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7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3" y="528034"/>
            <a:ext cx="9371013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49" y="2029079"/>
            <a:ext cx="4791203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5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2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3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Experian plc Board strategy | 30-31 January 2017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09" y="2029079"/>
            <a:ext cx="4791203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5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6495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6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00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618061"/>
            <a:ext cx="8192168" cy="33688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214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9" y="5386629"/>
            <a:ext cx="3163433" cy="13008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3900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9" y="5386629"/>
            <a:ext cx="3163433" cy="13008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5545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1"/>
            <a:ext cx="9366563" cy="2726875"/>
          </a:xfrm>
        </p:spPr>
        <p:txBody>
          <a:bodyPr/>
          <a:lstStyle>
            <a:lvl1pPr marL="202406" indent="-202406">
              <a:spcBef>
                <a:spcPts val="1200"/>
              </a:spcBef>
              <a:buFont typeface="+mj-lt"/>
              <a:buAutoNum type="arabicPeriod"/>
              <a:defRPr sz="1350" b="0"/>
            </a:lvl1pPr>
            <a:lvl2pPr marL="202406" indent="0">
              <a:buNone/>
              <a:defRPr sz="1350" b="0"/>
            </a:lvl2pPr>
            <a:lvl3pPr marL="202406" indent="0">
              <a:buNone/>
              <a:defRPr sz="1350" b="0"/>
            </a:lvl3pPr>
            <a:lvl4pPr marL="202406" indent="0">
              <a:buNone/>
              <a:defRPr sz="1350" b="0"/>
            </a:lvl4pPr>
            <a:lvl5pPr marL="202406" indent="0">
              <a:buNone/>
              <a:defRPr sz="135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62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83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07145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3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1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3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99163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0"/>
            <a:ext cx="5087537" cy="4564061"/>
          </a:xfrm>
        </p:spPr>
        <p:txBody>
          <a:bodyPr anchor="ctr" anchorCtr="0"/>
          <a:lstStyle>
            <a:lvl1pPr marL="96441" indent="-96441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56276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9" y="566740"/>
            <a:ext cx="5087537" cy="4564061"/>
          </a:xfrm>
        </p:spPr>
        <p:txBody>
          <a:bodyPr anchor="ctr" anchorCtr="0"/>
          <a:lstStyle>
            <a:lvl1pPr marL="96441" indent="-96441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9310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5143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1" y="528034"/>
            <a:ext cx="9371013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0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0230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2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122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09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0725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6478D"/>
                </a:solidFill>
              </a:rPr>
              <a:t>Private and confidential     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3647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 confide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28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5768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Background Image Fi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1565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44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6134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3375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88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4664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8393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9164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5271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6723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68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1104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0143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3529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32372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52273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7823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  <p:sp>
        <p:nvSpPr>
          <p:cNvPr id="9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1422854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426F-94CA-4375-8A61-C7C2CEAA6EEF}" type="datetime1">
              <a:rPr lang="pt-BR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815662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2F1D-0AD7-4AB7-8483-B5B50A40FF5A}" type="datetime1">
              <a:rPr lang="pt-BR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368166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AD55-1AAF-4AED-B4FB-78F7EFB90346}" type="datetime1">
              <a:rPr lang="pt-BR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067703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86E-07B6-4B4A-AC65-D968E6117A1C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480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111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E77A-E5EA-4A6A-9AF0-218BFEF30E9A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155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50F2-FDFA-4539-B323-B56DD587ED08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426586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36DB-1F1A-47E8-B588-0DB8AF3577FE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284637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57AB-2868-4388-ACEF-ADE05E8C6C15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780936"/>
      </p:ext>
    </p:extLst>
  </p:cSld>
  <p:clrMapOvr>
    <a:masterClrMapping/>
  </p:clrMapOvr>
  <p:transition spd="slow">
    <p:push dir="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5DB6-B7F7-41C9-B1DE-CCA1AC75BCC7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662239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98E3-A471-4327-B8FC-E07147EC5CF9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636129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ED43-3241-4CD3-AFF7-BCF9DB98F8AD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83476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108D-7CF5-4392-B16D-2FBE9D6CDA75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394319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C4022-C1F9-4515-B357-CC3AA3BD8E26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979142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E262-5FAE-4504-8A70-CC04FEBBC3D5}" type="datetime1">
              <a:rPr lang="pt-BR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1179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16415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32B7-4188-4898-B837-20033A1A2FBE}" type="datetime1">
              <a:rPr lang="pt-BR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426780"/>
      </p:ext>
    </p:extLst>
  </p:cSld>
  <p:clrMapOvr>
    <a:masterClrMapping/>
  </p:clrMapOvr>
  <p:transition spd="slow">
    <p:push dir="u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4E010-8B39-45D3-A1D5-4F276DDCB5F8}" type="datetime1">
              <a:rPr lang="pt-BR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 Infrastructure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799305"/>
      </p:ext>
    </p:extLst>
  </p:cSld>
  <p:clrMapOvr>
    <a:masterClrMapping/>
  </p:clrMapOvr>
  <p:transition spd="slow">
    <p:push dir="u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16" y="1183094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62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4EB503-50F6-6D46-AAD5-E5AD1FF2A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247" y="1508123"/>
            <a:ext cx="5068667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335D18-9504-BF4E-A551-DCE2DC36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7247" y="2744944"/>
            <a:ext cx="5068667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60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466DAE-01CF-0B41-BA61-7B09D0A02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5352" y="1462707"/>
            <a:ext cx="509299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838E62-9564-EB48-A27E-FF267E3D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49" y="2640169"/>
            <a:ext cx="5092995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93650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BA807-F470-5B46-BC60-3088B8320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9657" y="1456513"/>
            <a:ext cx="508236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E03F7F-82F9-854A-B16D-199ABA2B0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50" y="2640169"/>
            <a:ext cx="5082364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52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BA807-F470-5B46-BC60-3088B8320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9657" y="1456513"/>
            <a:ext cx="508236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E03F7F-82F9-854A-B16D-199ABA2B0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50" y="2640169"/>
            <a:ext cx="5082364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768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Arredondado 5"/>
          <p:cNvSpPr/>
          <p:nvPr userDrawn="1"/>
        </p:nvSpPr>
        <p:spPr>
          <a:xfrm>
            <a:off x="-14178" y="-24664"/>
            <a:ext cx="11773739" cy="6342519"/>
          </a:xfrm>
          <a:custGeom>
            <a:avLst/>
            <a:gdLst>
              <a:gd name="connsiteX0" fmla="*/ 0 w 11914495"/>
              <a:gd name="connsiteY0" fmla="*/ 1370998 h 7488928"/>
              <a:gd name="connsiteX1" fmla="*/ 1370998 w 11914495"/>
              <a:gd name="connsiteY1" fmla="*/ 0 h 7488928"/>
              <a:gd name="connsiteX2" fmla="*/ 10543497 w 11914495"/>
              <a:gd name="connsiteY2" fmla="*/ 0 h 7488928"/>
              <a:gd name="connsiteX3" fmla="*/ 11914495 w 11914495"/>
              <a:gd name="connsiteY3" fmla="*/ 1370998 h 7488928"/>
              <a:gd name="connsiteX4" fmla="*/ 11914495 w 11914495"/>
              <a:gd name="connsiteY4" fmla="*/ 6117930 h 7488928"/>
              <a:gd name="connsiteX5" fmla="*/ 10543497 w 11914495"/>
              <a:gd name="connsiteY5" fmla="*/ 7488928 h 7488928"/>
              <a:gd name="connsiteX6" fmla="*/ 1370998 w 11914495"/>
              <a:gd name="connsiteY6" fmla="*/ 7488928 h 7488928"/>
              <a:gd name="connsiteX7" fmla="*/ 0 w 11914495"/>
              <a:gd name="connsiteY7" fmla="*/ 6117930 h 7488928"/>
              <a:gd name="connsiteX8" fmla="*/ 0 w 11914495"/>
              <a:gd name="connsiteY8" fmla="*/ 1370998 h 7488928"/>
              <a:gd name="connsiteX0" fmla="*/ 0 w 11914495"/>
              <a:gd name="connsiteY0" fmla="*/ 1370998 h 7488928"/>
              <a:gd name="connsiteX1" fmla="*/ 1370998 w 11914495"/>
              <a:gd name="connsiteY1" fmla="*/ 0 h 7488928"/>
              <a:gd name="connsiteX2" fmla="*/ 11914495 w 11914495"/>
              <a:gd name="connsiteY2" fmla="*/ 1370998 h 7488928"/>
              <a:gd name="connsiteX3" fmla="*/ 11914495 w 11914495"/>
              <a:gd name="connsiteY3" fmla="*/ 6117930 h 7488928"/>
              <a:gd name="connsiteX4" fmla="*/ 10543497 w 11914495"/>
              <a:gd name="connsiteY4" fmla="*/ 7488928 h 7488928"/>
              <a:gd name="connsiteX5" fmla="*/ 1370998 w 11914495"/>
              <a:gd name="connsiteY5" fmla="*/ 7488928 h 7488928"/>
              <a:gd name="connsiteX6" fmla="*/ 0 w 11914495"/>
              <a:gd name="connsiteY6" fmla="*/ 6117930 h 7488928"/>
              <a:gd name="connsiteX7" fmla="*/ 0 w 11914495"/>
              <a:gd name="connsiteY7" fmla="*/ 1370998 h 7488928"/>
              <a:gd name="connsiteX0" fmla="*/ 0 w 11914495"/>
              <a:gd name="connsiteY0" fmla="*/ 593367 h 6711297"/>
              <a:gd name="connsiteX1" fmla="*/ 11914495 w 11914495"/>
              <a:gd name="connsiteY1" fmla="*/ 593367 h 6711297"/>
              <a:gd name="connsiteX2" fmla="*/ 11914495 w 11914495"/>
              <a:gd name="connsiteY2" fmla="*/ 5340299 h 6711297"/>
              <a:gd name="connsiteX3" fmla="*/ 10543497 w 11914495"/>
              <a:gd name="connsiteY3" fmla="*/ 6711297 h 6711297"/>
              <a:gd name="connsiteX4" fmla="*/ 1370998 w 11914495"/>
              <a:gd name="connsiteY4" fmla="*/ 6711297 h 6711297"/>
              <a:gd name="connsiteX5" fmla="*/ 0 w 11914495"/>
              <a:gd name="connsiteY5" fmla="*/ 5340299 h 6711297"/>
              <a:gd name="connsiteX6" fmla="*/ 0 w 11914495"/>
              <a:gd name="connsiteY6" fmla="*/ 593367 h 6711297"/>
              <a:gd name="connsiteX0" fmla="*/ 0 w 11914495"/>
              <a:gd name="connsiteY0" fmla="*/ 0 h 6117930"/>
              <a:gd name="connsiteX1" fmla="*/ 11914495 w 11914495"/>
              <a:gd name="connsiteY1" fmla="*/ 0 h 6117930"/>
              <a:gd name="connsiteX2" fmla="*/ 11914495 w 11914495"/>
              <a:gd name="connsiteY2" fmla="*/ 4746932 h 6117930"/>
              <a:gd name="connsiteX3" fmla="*/ 10543497 w 11914495"/>
              <a:gd name="connsiteY3" fmla="*/ 6117930 h 6117930"/>
              <a:gd name="connsiteX4" fmla="*/ 1370998 w 11914495"/>
              <a:gd name="connsiteY4" fmla="*/ 6117930 h 6117930"/>
              <a:gd name="connsiteX5" fmla="*/ 0 w 11914495"/>
              <a:gd name="connsiteY5" fmla="*/ 4746932 h 6117930"/>
              <a:gd name="connsiteX6" fmla="*/ 0 w 11914495"/>
              <a:gd name="connsiteY6" fmla="*/ 0 h 6117930"/>
              <a:gd name="connsiteX0" fmla="*/ 0 w 11930537"/>
              <a:gd name="connsiteY0" fmla="*/ 176463 h 6294393"/>
              <a:gd name="connsiteX1" fmla="*/ 11930537 w 11930537"/>
              <a:gd name="connsiteY1" fmla="*/ 0 h 6294393"/>
              <a:gd name="connsiteX2" fmla="*/ 11914495 w 11930537"/>
              <a:gd name="connsiteY2" fmla="*/ 4923395 h 6294393"/>
              <a:gd name="connsiteX3" fmla="*/ 10543497 w 11930537"/>
              <a:gd name="connsiteY3" fmla="*/ 6294393 h 6294393"/>
              <a:gd name="connsiteX4" fmla="*/ 1370998 w 11930537"/>
              <a:gd name="connsiteY4" fmla="*/ 6294393 h 6294393"/>
              <a:gd name="connsiteX5" fmla="*/ 0 w 11930537"/>
              <a:gd name="connsiteY5" fmla="*/ 4923395 h 6294393"/>
              <a:gd name="connsiteX6" fmla="*/ 0 w 11930537"/>
              <a:gd name="connsiteY6" fmla="*/ 176463 h 6294393"/>
              <a:gd name="connsiteX0" fmla="*/ 208548 w 11930537"/>
              <a:gd name="connsiteY0" fmla="*/ 0 h 6294393"/>
              <a:gd name="connsiteX1" fmla="*/ 11930537 w 11930537"/>
              <a:gd name="connsiteY1" fmla="*/ 0 h 6294393"/>
              <a:gd name="connsiteX2" fmla="*/ 11914495 w 11930537"/>
              <a:gd name="connsiteY2" fmla="*/ 4923395 h 6294393"/>
              <a:gd name="connsiteX3" fmla="*/ 10543497 w 11930537"/>
              <a:gd name="connsiteY3" fmla="*/ 6294393 h 6294393"/>
              <a:gd name="connsiteX4" fmla="*/ 1370998 w 11930537"/>
              <a:gd name="connsiteY4" fmla="*/ 6294393 h 6294393"/>
              <a:gd name="connsiteX5" fmla="*/ 0 w 11930537"/>
              <a:gd name="connsiteY5" fmla="*/ 4923395 h 6294393"/>
              <a:gd name="connsiteX6" fmla="*/ 208548 w 11930537"/>
              <a:gd name="connsiteY6" fmla="*/ 0 h 6294393"/>
              <a:gd name="connsiteX0" fmla="*/ 864749 w 12586738"/>
              <a:gd name="connsiteY0" fmla="*/ 0 h 6294393"/>
              <a:gd name="connsiteX1" fmla="*/ 12586738 w 12586738"/>
              <a:gd name="connsiteY1" fmla="*/ 0 h 6294393"/>
              <a:gd name="connsiteX2" fmla="*/ 12570696 w 12586738"/>
              <a:gd name="connsiteY2" fmla="*/ 4923395 h 6294393"/>
              <a:gd name="connsiteX3" fmla="*/ 11199698 w 12586738"/>
              <a:gd name="connsiteY3" fmla="*/ 6294393 h 6294393"/>
              <a:gd name="connsiteX4" fmla="*/ 2027199 w 12586738"/>
              <a:gd name="connsiteY4" fmla="*/ 6294393 h 6294393"/>
              <a:gd name="connsiteX5" fmla="*/ 864749 w 12586738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1162450 w 11721989"/>
              <a:gd name="connsiteY4" fmla="*/ 6294393 h 6294393"/>
              <a:gd name="connsiteX5" fmla="*/ 0 w 11721989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7418 w 11721989"/>
              <a:gd name="connsiteY4" fmla="*/ 6246267 h 6294393"/>
              <a:gd name="connsiteX5" fmla="*/ 0 w 11721989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7418 w 11721989"/>
              <a:gd name="connsiteY4" fmla="*/ 6246267 h 6294393"/>
              <a:gd name="connsiteX5" fmla="*/ 0 w 11721989"/>
              <a:gd name="connsiteY5" fmla="*/ 0 h 6294393"/>
              <a:gd name="connsiteX0" fmla="*/ 0 w 11721989"/>
              <a:gd name="connsiteY0" fmla="*/ 48126 h 6342519"/>
              <a:gd name="connsiteX1" fmla="*/ 11721989 w 11721989"/>
              <a:gd name="connsiteY1" fmla="*/ 0 h 6342519"/>
              <a:gd name="connsiteX2" fmla="*/ 11705947 w 11721989"/>
              <a:gd name="connsiteY2" fmla="*/ 4971521 h 6342519"/>
              <a:gd name="connsiteX3" fmla="*/ 10334949 w 11721989"/>
              <a:gd name="connsiteY3" fmla="*/ 6342519 h 6342519"/>
              <a:gd name="connsiteX4" fmla="*/ 7418 w 11721989"/>
              <a:gd name="connsiteY4" fmla="*/ 6294393 h 6342519"/>
              <a:gd name="connsiteX5" fmla="*/ 0 w 11721989"/>
              <a:gd name="connsiteY5" fmla="*/ 48126 h 6342519"/>
              <a:gd name="connsiteX0" fmla="*/ 8927 w 11714874"/>
              <a:gd name="connsiteY0" fmla="*/ 32084 h 6342519"/>
              <a:gd name="connsiteX1" fmla="*/ 11714874 w 11714874"/>
              <a:gd name="connsiteY1" fmla="*/ 0 h 6342519"/>
              <a:gd name="connsiteX2" fmla="*/ 11698832 w 11714874"/>
              <a:gd name="connsiteY2" fmla="*/ 4971521 h 6342519"/>
              <a:gd name="connsiteX3" fmla="*/ 10327834 w 11714874"/>
              <a:gd name="connsiteY3" fmla="*/ 6342519 h 6342519"/>
              <a:gd name="connsiteX4" fmla="*/ 303 w 11714874"/>
              <a:gd name="connsiteY4" fmla="*/ 6294393 h 6342519"/>
              <a:gd name="connsiteX5" fmla="*/ 8927 w 11714874"/>
              <a:gd name="connsiteY5" fmla="*/ 32084 h 63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14874" h="6342519">
                <a:moveTo>
                  <a:pt x="8927" y="32084"/>
                </a:moveTo>
                <a:lnTo>
                  <a:pt x="11714874" y="0"/>
                </a:lnTo>
                <a:cubicBezTo>
                  <a:pt x="11709527" y="1641132"/>
                  <a:pt x="11704179" y="3330389"/>
                  <a:pt x="11698832" y="4971521"/>
                </a:cubicBezTo>
                <a:cubicBezTo>
                  <a:pt x="11698832" y="5728702"/>
                  <a:pt x="11085015" y="6342519"/>
                  <a:pt x="10327834" y="6342519"/>
                </a:cubicBezTo>
                <a:lnTo>
                  <a:pt x="303" y="6294393"/>
                </a:lnTo>
                <a:cubicBezTo>
                  <a:pt x="-2170" y="4212304"/>
                  <a:pt x="11400" y="2114173"/>
                  <a:pt x="8927" y="3208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7" y="2329035"/>
            <a:ext cx="7465483" cy="2726875"/>
          </a:xfrm>
        </p:spPr>
        <p:txBody>
          <a:bodyPr/>
          <a:lstStyle>
            <a:lvl1pPr marL="269868" indent="-269868">
              <a:spcBef>
                <a:spcPts val="1600"/>
              </a:spcBef>
              <a:buFont typeface="+mj-lt"/>
              <a:buAutoNum type="arabicPeriod"/>
              <a:defRPr sz="1700" b="0">
                <a:solidFill>
                  <a:schemeClr val="accent1"/>
                </a:solidFill>
              </a:defRPr>
            </a:lvl1pPr>
            <a:lvl2pPr marL="269868" indent="0">
              <a:buNone/>
              <a:defRPr sz="1700" b="0">
                <a:solidFill>
                  <a:schemeClr val="accent1"/>
                </a:solidFill>
              </a:defRPr>
            </a:lvl2pPr>
            <a:lvl3pPr marL="269868" indent="0">
              <a:buNone/>
              <a:defRPr sz="1700" b="0">
                <a:solidFill>
                  <a:schemeClr val="accent1"/>
                </a:solidFill>
              </a:defRPr>
            </a:lvl3pPr>
            <a:lvl4pPr marL="269868" indent="0">
              <a:buNone/>
              <a:defRPr sz="1700" b="0">
                <a:solidFill>
                  <a:schemeClr val="accent1"/>
                </a:solidFill>
              </a:defRPr>
            </a:lvl4pPr>
            <a:lvl5pPr marL="269868" indent="0">
              <a:buNone/>
              <a:defRPr sz="17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7" y="1274234"/>
            <a:ext cx="8403696" cy="1007679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  <p:sp>
        <p:nvSpPr>
          <p:cNvPr id="11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7" name="Retângulo Arredondado 6"/>
          <p:cNvSpPr/>
          <p:nvPr userDrawn="1"/>
        </p:nvSpPr>
        <p:spPr>
          <a:xfrm>
            <a:off x="10528557" y="28341"/>
            <a:ext cx="1034648" cy="1034648"/>
          </a:xfrm>
          <a:prstGeom prst="roundRect">
            <a:avLst>
              <a:gd name="adj" fmla="val 27084"/>
            </a:avLst>
          </a:prstGeom>
          <a:noFill/>
          <a:ln w="28575">
            <a:solidFill>
              <a:schemeClr val="accent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12" name="Retângulo Arredondado 11"/>
          <p:cNvSpPr/>
          <p:nvPr userDrawn="1"/>
        </p:nvSpPr>
        <p:spPr>
          <a:xfrm>
            <a:off x="9146199" y="545665"/>
            <a:ext cx="1951627" cy="1951627"/>
          </a:xfrm>
          <a:prstGeom prst="roundRect">
            <a:avLst>
              <a:gd name="adj" fmla="val 27084"/>
            </a:avLst>
          </a:prstGeom>
          <a:noFill/>
          <a:ln w="28575">
            <a:solidFill>
              <a:schemeClr val="accent2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13" name="Retângulo Arredondado 12"/>
          <p:cNvSpPr/>
          <p:nvPr userDrawn="1"/>
        </p:nvSpPr>
        <p:spPr>
          <a:xfrm>
            <a:off x="510601" y="771156"/>
            <a:ext cx="591041" cy="591041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14" name="Retângulo Arredondado 13"/>
          <p:cNvSpPr/>
          <p:nvPr userDrawn="1"/>
        </p:nvSpPr>
        <p:spPr>
          <a:xfrm>
            <a:off x="401584" y="545665"/>
            <a:ext cx="393936" cy="393936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4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15" name="Retângulo Arredondado 14"/>
          <p:cNvSpPr/>
          <p:nvPr userDrawn="1"/>
        </p:nvSpPr>
        <p:spPr>
          <a:xfrm>
            <a:off x="266583" y="5055910"/>
            <a:ext cx="835059" cy="859729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4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90111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9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17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</p:spTree>
    <p:extLst>
      <p:ext uri="{BB962C8B-B14F-4D97-AF65-F5344CB8AC3E}">
        <p14:creationId xmlns:p14="http://schemas.microsoft.com/office/powerpoint/2010/main" val="255120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9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7" y="2022475"/>
            <a:ext cx="5564188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8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</p:spTree>
    <p:extLst>
      <p:ext uri="{BB962C8B-B14F-4D97-AF65-F5344CB8AC3E}">
        <p14:creationId xmlns:p14="http://schemas.microsoft.com/office/powerpoint/2010/main" val="72308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4782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2022475"/>
            <a:ext cx="5570851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5570851" cy="100767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5" y="-5073"/>
            <a:ext cx="5758165" cy="5755223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52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3" y="2022475"/>
            <a:ext cx="5570851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5570851" cy="100767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84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0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5" y="-5073"/>
            <a:ext cx="5758165" cy="5755223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986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8" y="566740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512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2" y="-2381"/>
            <a:ext cx="11745915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02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6" y="528034"/>
            <a:ext cx="5564188" cy="100767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49" y="566740"/>
            <a:ext cx="511333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148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1" y="2022475"/>
            <a:ext cx="5564188" cy="3600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528034"/>
            <a:ext cx="5564188" cy="100767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40"/>
            <a:ext cx="511333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7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28D54-9901-4F49-AD68-DA664B88BC7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A4684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62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72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</a:t>
            </a:r>
            <a:r>
              <a:rPr lang="en-GB" dirty="0" smtClean="0"/>
              <a:t>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183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835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95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87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1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16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735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34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7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32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73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2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177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7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388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185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41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1885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1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0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622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446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6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7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20569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67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16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132764"/>
            <a:ext cx="5087537" cy="3616657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534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967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41200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311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187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6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810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32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 smtClean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7571" y="2688336"/>
            <a:ext cx="5401561" cy="1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57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2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2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4006" y="5900803"/>
            <a:ext cx="2172511" cy="6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4006" y="5900803"/>
            <a:ext cx="2172511" cy="655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2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2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38325" y="6466277"/>
            <a:ext cx="1975419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718444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922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844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66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888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6110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533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55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377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 smtClean="0">
                <a:solidFill>
                  <a:srgbClr val="26478D"/>
                </a:solidFill>
              </a:rPr>
              <a:t>Experian restricted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9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1"/>
            <a:ext cx="9366562" cy="2726875"/>
          </a:xfrm>
        </p:spPr>
        <p:txBody>
          <a:bodyPr/>
          <a:lstStyle>
            <a:lvl1pPr marL="269882" indent="-269882">
              <a:spcBef>
                <a:spcPts val="1600"/>
              </a:spcBef>
              <a:buFont typeface="+mj-lt"/>
              <a:buAutoNum type="arabicPeriod"/>
              <a:defRPr sz="1800" b="0"/>
            </a:lvl1pPr>
            <a:lvl2pPr marL="269882" indent="0">
              <a:buNone/>
              <a:defRPr sz="1800" b="0"/>
            </a:lvl2pPr>
            <a:lvl3pPr marL="269882" indent="0">
              <a:buNone/>
              <a:defRPr sz="1800" b="0"/>
            </a:lvl3pPr>
            <a:lvl4pPr marL="269882" indent="0">
              <a:buNone/>
              <a:defRPr sz="1800" b="0"/>
            </a:lvl4pPr>
            <a:lvl5pPr marL="269882" indent="0">
              <a:buNone/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41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2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9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6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4"/>
            <a:ext cx="5570850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9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0" cy="372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4" y="528034"/>
            <a:ext cx="5570850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621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2" y="566749"/>
            <a:ext cx="5087537" cy="4564061"/>
          </a:xfrm>
        </p:spPr>
        <p:txBody>
          <a:bodyPr anchor="ctr" anchorCtr="0"/>
          <a:lstStyle>
            <a:lvl1pPr marL="128591" indent="-128591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89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8" y="566749"/>
            <a:ext cx="5087537" cy="4564061"/>
          </a:xfrm>
        </p:spPr>
        <p:txBody>
          <a:bodyPr anchor="ctr" anchorCtr="0"/>
          <a:lstStyle>
            <a:lvl1pPr marL="128591" indent="-128591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3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5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6885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2" y="528034"/>
            <a:ext cx="9371013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0" y="2029077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6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2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Experian plc Board strategy | 30-31 January 2017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0" y="2029077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229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5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465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4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837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30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94" y="5216547"/>
            <a:ext cx="3168306" cy="173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34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58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0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967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1244564"/>
            <a:ext cx="11257200" cy="4691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636520"/>
            <a:ext cx="8629651" cy="6188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aixaDeTexto 6"/>
          <p:cNvSpPr txBox="1"/>
          <p:nvPr userDrawn="1"/>
        </p:nvSpPr>
        <p:spPr>
          <a:xfrm>
            <a:off x="467999" y="307890"/>
            <a:ext cx="4063356" cy="215444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en-US" sz="1400" b="0" kern="1200" dirty="0" err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Serasa</a:t>
            </a:r>
            <a:r>
              <a:rPr lang="en-US" sz="14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Experian: </a:t>
            </a:r>
            <a:r>
              <a:rPr lang="en-US" sz="1400" b="1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IT Transformation </a:t>
            </a:r>
            <a:r>
              <a:rPr lang="en-US" sz="1400" b="1" kern="1200" dirty="0" err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Programme</a:t>
            </a:r>
            <a:endParaRPr lang="pt-BR" sz="1400" b="1" kern="1200" dirty="0" smtClean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976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187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676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895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25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94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035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58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973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5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9953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6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090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407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358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tern_25perc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5574"/>
            <a:ext cx="10972800" cy="6451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77"/>
            <a:ext cx="5384800" cy="4713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77"/>
            <a:ext cx="5384800" cy="4713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75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07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5466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3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3562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3375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918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 smtClean="0"/>
              <a:t>Arraste</a:t>
            </a:r>
            <a:r>
              <a:rPr lang="en-US" smtClean="0"/>
              <a:t> a </a:t>
            </a:r>
            <a:r>
              <a:rPr lang="en-US" err="1" smtClean="0"/>
              <a:t>imagem</a:t>
            </a:r>
            <a:r>
              <a:rPr lang="en-US" smtClean="0"/>
              <a:t> para </a:t>
            </a:r>
            <a:r>
              <a:rPr lang="en-US" err="1" smtClean="0"/>
              <a:t>esta</a:t>
            </a:r>
            <a:r>
              <a:rPr lang="en-US" smtClean="0"/>
              <a:t> </a:t>
            </a:r>
            <a:r>
              <a:rPr lang="en-US" err="1" smtClean="0"/>
              <a:t>área</a:t>
            </a:r>
            <a:r>
              <a:rPr lang="en-US" smtClean="0"/>
              <a:t> </a:t>
            </a:r>
            <a:r>
              <a:rPr lang="en-US" err="1" smtClean="0"/>
              <a:t>ou</a:t>
            </a:r>
            <a:r>
              <a:rPr lang="en-US" smtClean="0"/>
              <a:t> clique no </a:t>
            </a:r>
            <a:r>
              <a:rPr lang="en-US" err="1" smtClean="0"/>
              <a:t>ícone</a:t>
            </a:r>
            <a:r>
              <a:rPr lang="en-US" smtClean="0"/>
              <a:t> </a:t>
            </a:r>
            <a:r>
              <a:rPr lang="en-US" err="1" smtClean="0"/>
              <a:t>abaixo</a:t>
            </a:r>
            <a:r>
              <a:rPr lang="en-US" smtClean="0"/>
              <a:t> para </a:t>
            </a:r>
            <a:r>
              <a:rPr lang="en-US" err="1" smtClean="0"/>
              <a:t>adicionar</a:t>
            </a:r>
            <a:r>
              <a:rPr lang="en-US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277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1507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9310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6307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5695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408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8459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868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 smtClean="0"/>
              <a:t>Arraste</a:t>
            </a:r>
            <a:r>
              <a:rPr lang="en-US" dirty="0" smtClean="0"/>
              <a:t> 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clique no </a:t>
            </a:r>
            <a:r>
              <a:rPr lang="en-US" dirty="0" err="1" smtClean="0"/>
              <a:t>ícone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 para </a:t>
            </a:r>
            <a:r>
              <a:rPr lang="en-US" dirty="0" err="1" smtClean="0"/>
              <a:t>adicionar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5180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8576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2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58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84.xml"/><Relationship Id="rId21" Type="http://schemas.openxmlformats.org/officeDocument/2006/relationships/image" Target="../media/image26.png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smtClean="0">
                <a:solidFill>
                  <a:schemeClr val="accent1"/>
                </a:solidFill>
              </a:rPr>
              <a:t>    </a:t>
            </a:r>
            <a:r>
              <a:rPr lang="en-GB" sz="1000" baseline="0" smtClean="0">
                <a:solidFill>
                  <a:schemeClr val="accent1"/>
                </a:solidFill>
              </a:rPr>
              <a:t> </a:t>
            </a:r>
            <a:r>
              <a:rPr lang="en-GB" sz="1000" smtClean="0">
                <a:solidFill>
                  <a:schemeClr val="accent1"/>
                </a:solidFill>
              </a:rPr>
              <a:t>© </a:t>
            </a:r>
            <a:r>
              <a:rPr lang="en-GB" sz="1000" err="1" smtClean="0">
                <a:solidFill>
                  <a:schemeClr val="accent1"/>
                </a:solidFill>
              </a:rPr>
              <a:t>Serasa</a:t>
            </a:r>
            <a:r>
              <a:rPr lang="en-GB" sz="100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6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  <p:sp>
        <p:nvSpPr>
          <p:cNvPr id="15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236324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3A6A375B-74A6-4870-AED2-9C549FE4D6F3}" type="datetime1">
              <a:rPr lang="pt-BR" smtClean="0"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IT Infrastructure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49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transition spd="slow">
    <p:push dir="u"/>
  </p:transition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smtClean="0"/>
              <a:t>Clique para editar o título mestre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1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865" y="5718867"/>
            <a:ext cx="1996619" cy="10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</p:sldLayoutIdLst>
  <p:timing>
    <p:tnLst>
      <p:par>
        <p:cTn id="1" dur="indefinite" restart="never" nodeType="tmRoot"/>
      </p:par>
    </p:tnLst>
  </p:timing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5" indent="-115885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0" indent="-195258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129597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497" indent="-194395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5">
          <p15:clr>
            <a:srgbClr val="F26B43"/>
          </p15:clr>
        </p15:guide>
        <p15:guide id="10" pos="3295">
          <p15:clr>
            <a:srgbClr val="F26B43"/>
          </p15:clr>
        </p15:guide>
        <p15:guide id="11" pos="5095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1">
          <p15:clr>
            <a:srgbClr val="F26B43"/>
          </p15:clr>
        </p15:guide>
        <p15:guide id="18" pos="2011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9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5">
          <p15:clr>
            <a:srgbClr val="F26B43"/>
          </p15:clr>
        </p15:guide>
        <p15:guide id="30" orient="horz" pos="3895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smtClean="0">
                <a:solidFill>
                  <a:schemeClr val="accent1"/>
                </a:solidFill>
              </a:rPr>
              <a:t>    </a:t>
            </a:r>
            <a:r>
              <a:rPr lang="en-GB" sz="1000" baseline="0" smtClean="0">
                <a:solidFill>
                  <a:schemeClr val="accent1"/>
                </a:solidFill>
              </a:rPr>
              <a:t> </a:t>
            </a:r>
            <a:r>
              <a:rPr lang="en-GB" sz="1000" smtClean="0">
                <a:solidFill>
                  <a:schemeClr val="accent1"/>
                </a:solidFill>
              </a:rPr>
              <a:t>© </a:t>
            </a:r>
            <a:r>
              <a:rPr lang="en-GB" sz="1000" err="1" smtClean="0">
                <a:solidFill>
                  <a:schemeClr val="accent1"/>
                </a:solidFill>
              </a:rPr>
              <a:t>Serasa</a:t>
            </a:r>
            <a:r>
              <a:rPr lang="en-GB" sz="100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Private and confidential     Presentation Title</a:t>
            </a:r>
            <a:endParaRPr lang="en-GB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smtClean="0">
                <a:solidFill>
                  <a:schemeClr val="accent1"/>
                </a:solidFill>
              </a:rPr>
              <a:t>    </a:t>
            </a:r>
            <a:r>
              <a:rPr lang="en-GB" sz="1000" baseline="0" smtClean="0">
                <a:solidFill>
                  <a:schemeClr val="accent1"/>
                </a:solidFill>
              </a:rPr>
              <a:t> </a:t>
            </a:r>
            <a:r>
              <a:rPr lang="en-GB" sz="1000" smtClean="0">
                <a:solidFill>
                  <a:schemeClr val="accent1"/>
                </a:solidFill>
              </a:rPr>
              <a:t>© </a:t>
            </a:r>
            <a:r>
              <a:rPr lang="en-GB" sz="1000" err="1" smtClean="0">
                <a:solidFill>
                  <a:schemeClr val="accent1"/>
                </a:solidFill>
              </a:rPr>
              <a:t>Serasa</a:t>
            </a:r>
            <a:r>
              <a:rPr lang="en-GB" sz="100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3743" y="6582197"/>
            <a:ext cx="1488452" cy="202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defTabSz="718462"/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9755" y="6569309"/>
            <a:ext cx="4392495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defTabSz="718462"/>
            <a:r>
              <a:rPr lang="en-GB" dirty="0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3062" y="6607947"/>
            <a:ext cx="1905001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defTabSz="718462"/>
            <a:fld id="{EF540DAE-C9AD-4AB7-834A-30F15928ADCF}" type="slidenum">
              <a:rPr lang="en-GB" sz="1000">
                <a:solidFill>
                  <a:srgbClr val="26478D"/>
                </a:solidFill>
              </a:rPr>
              <a:pPr defTabSz="718462"/>
              <a:t>‹nº›</a:t>
            </a:fld>
            <a:r>
              <a:rPr lang="en-GB" sz="1000" dirty="0">
                <a:solidFill>
                  <a:srgbClr val="26478D"/>
                </a:solidFill>
              </a:rPr>
              <a:t>     Experian Restricted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766358" y="6392434"/>
            <a:ext cx="1344064" cy="4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23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3" indent="-144003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65134" indent="-219081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512776" indent="-147642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742969" indent="-230193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 </a:t>
            </a:r>
            <a:r>
              <a:rPr lang="en-GB" sz="1000" dirty="0" err="1" smtClean="0">
                <a:solidFill>
                  <a:schemeClr val="accent1"/>
                </a:solidFill>
              </a:rPr>
              <a:t>Serasa</a:t>
            </a:r>
            <a:r>
              <a:rPr lang="en-GB" sz="1000" dirty="0" smtClean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71" y="5978889"/>
            <a:ext cx="1815107" cy="995235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61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</p:sldLayoutIdLst>
  <p:transition spd="slow">
    <p:push dir="u"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 smtClean="0"/>
              <a:t>Private and confidential</a:t>
            </a:r>
            <a:endParaRPr lang="en-GB" dirty="0"/>
          </a:p>
        </p:txBody>
      </p:sp>
      <p:sp>
        <p:nvSpPr>
          <p:cNvPr id="15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 smtClean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32782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5104" y="6456934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11/10/2018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1726" y="6456934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Private and confidential     Presentation Title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56934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 smtClean="0">
                <a:solidFill>
                  <a:schemeClr val="accent1"/>
                </a:solidFill>
              </a:rPr>
              <a:t>    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©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baseline="0" dirty="0" err="1" smtClean="0">
                <a:solidFill>
                  <a:schemeClr val="accent1"/>
                </a:solidFill>
              </a:rPr>
              <a:t>Serasa</a:t>
            </a:r>
            <a:r>
              <a:rPr lang="en-GB" sz="1000" baseline="0" dirty="0" smtClean="0">
                <a:solidFill>
                  <a:schemeClr val="accent1"/>
                </a:solidFill>
              </a:rPr>
              <a:t> </a:t>
            </a:r>
            <a:r>
              <a:rPr lang="en-GB" sz="1000" dirty="0" smtClean="0">
                <a:solidFill>
                  <a:schemeClr val="accent1"/>
                </a:solidFill>
              </a:rPr>
              <a:t>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3116" y="5916937"/>
            <a:ext cx="1996618" cy="8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p:hf hdr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3996" indent="-143996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65116" indent="-219070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512750" indent="-147635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742931" indent="-230183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0">
          <p15:clr>
            <a:srgbClr val="547EBF"/>
          </p15:clr>
        </p15:guide>
        <p15:guide id="2" pos="5132">
          <p15:clr>
            <a:srgbClr val="547EBF"/>
          </p15:clr>
        </p15:guide>
        <p15:guide id="3" pos="389">
          <p15:clr>
            <a:srgbClr val="F26B43"/>
          </p15:clr>
        </p15:guide>
        <p15:guide id="4" pos="1201">
          <p15:clr>
            <a:srgbClr val="F26B43"/>
          </p15:clr>
        </p15:guide>
        <p15:guide id="5" pos="2001">
          <p15:clr>
            <a:srgbClr val="F26B43"/>
          </p15:clr>
        </p15:guide>
        <p15:guide id="6" pos="2791">
          <p15:clr>
            <a:srgbClr val="F26B43"/>
          </p15:clr>
        </p15:guide>
        <p15:guide id="7" pos="3591">
          <p15:clr>
            <a:srgbClr val="F26B43"/>
          </p15:clr>
        </p15:guide>
        <p15:guide id="8" pos="5996">
          <p15:clr>
            <a:srgbClr val="F26B43"/>
          </p15:clr>
        </p15:guide>
        <p15:guide id="9" pos="5192">
          <p15:clr>
            <a:srgbClr val="F26B43"/>
          </p15:clr>
        </p15:guide>
        <p15:guide id="10" pos="4392">
          <p15:clr>
            <a:srgbClr val="F26B43"/>
          </p15:clr>
        </p15:guide>
        <p15:guide id="11" pos="6792">
          <p15:clr>
            <a:srgbClr val="F26B43"/>
          </p15:clr>
        </p15:guide>
        <p15:guide id="12" pos="7583">
          <p15:clr>
            <a:srgbClr val="F26B43"/>
          </p15:clr>
        </p15:guide>
        <p15:guide id="13" pos="8383">
          <p15:clr>
            <a:srgbClr val="F26B43"/>
          </p15:clr>
        </p15:guide>
        <p15:guide id="14" pos="9184">
          <p15:clr>
            <a:srgbClr val="F26B43"/>
          </p15:clr>
        </p15:guide>
        <p15:guide id="15" pos="9865">
          <p15:clr>
            <a:srgbClr val="F26B43"/>
          </p15:clr>
        </p15:guide>
        <p15:guide id="16" pos="1072">
          <p15:clr>
            <a:srgbClr val="F26B43"/>
          </p15:clr>
        </p15:guide>
        <p15:guide id="17" pos="1880">
          <p15:clr>
            <a:srgbClr val="F26B43"/>
          </p15:clr>
        </p15:guide>
        <p15:guide id="18" pos="2680">
          <p15:clr>
            <a:srgbClr val="F26B43"/>
          </p15:clr>
        </p15:guide>
        <p15:guide id="19" pos="3476">
          <p15:clr>
            <a:srgbClr val="F26B43"/>
          </p15:clr>
        </p15:guide>
        <p15:guide id="20" pos="4272">
          <p15:clr>
            <a:srgbClr val="F26B43"/>
          </p15:clr>
        </p15:guide>
        <p15:guide id="21" pos="5072">
          <p15:clr>
            <a:srgbClr val="F26B43"/>
          </p15:clr>
        </p15:guide>
        <p15:guide id="22" pos="5872">
          <p15:clr>
            <a:srgbClr val="F26B43"/>
          </p15:clr>
        </p15:guide>
        <p15:guide id="23" pos="6676">
          <p15:clr>
            <a:srgbClr val="F26B43"/>
          </p15:clr>
        </p15:guide>
        <p15:guide id="24" pos="7472">
          <p15:clr>
            <a:srgbClr val="F26B43"/>
          </p15:clr>
        </p15:guide>
        <p15:guide id="25" pos="8260">
          <p15:clr>
            <a:srgbClr val="F26B43"/>
          </p15:clr>
        </p15:guide>
        <p15:guide id="26" pos="9064">
          <p15:clr>
            <a:srgbClr val="F26B43"/>
          </p15:clr>
        </p15:guide>
        <p15:guide id="27" orient="horz" pos="476">
          <p15:clr>
            <a:srgbClr val="F26B43"/>
          </p15:clr>
        </p15:guide>
        <p15:guide id="28" orient="horz" pos="1071">
          <p15:clr>
            <a:srgbClr val="F26B43"/>
          </p15:clr>
        </p15:guide>
        <p15:guide id="29" orient="horz" pos="1699">
          <p15:clr>
            <a:srgbClr val="F26B43"/>
          </p15:clr>
        </p15:guide>
        <p15:guide id="30" orient="horz" pos="5192">
          <p15:clr>
            <a:srgbClr val="F26B43"/>
          </p15:clr>
        </p15:guide>
        <p15:guide id="31" orient="horz" pos="549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3744" y="6582199"/>
            <a:ext cx="1488452" cy="202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pPr defTabSz="538834"/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9758" y="6569311"/>
            <a:ext cx="4392495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50">
                <a:solidFill>
                  <a:schemeClr val="accent1"/>
                </a:solidFill>
              </a:defRPr>
            </a:lvl1pPr>
          </a:lstStyle>
          <a:p>
            <a:pPr defTabSz="538834"/>
            <a:r>
              <a:rPr lang="en-GB" smtClean="0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3064" y="6607947"/>
            <a:ext cx="1905002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defTabSz="538834"/>
            <a:fld id="{EF540DAE-C9AD-4AB7-834A-30F15928ADCF}" type="slidenum">
              <a:rPr lang="en-GB" sz="750" smtClean="0">
                <a:solidFill>
                  <a:srgbClr val="26478D"/>
                </a:solidFill>
              </a:rPr>
              <a:pPr defTabSz="538834"/>
              <a:t>‹nº›</a:t>
            </a:fld>
            <a:r>
              <a:rPr lang="en-GB" sz="750" dirty="0" smtClean="0">
                <a:solidFill>
                  <a:srgbClr val="26478D"/>
                </a:solidFill>
              </a:rPr>
              <a:t>     Experian Restricted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6359" y="6392436"/>
            <a:ext cx="1344064" cy="4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" indent="-10799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73845" indent="-164307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384572" indent="-11072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557213" indent="-172641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1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99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5104" y="6456934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>
                <a:solidFill>
                  <a:srgbClr val="26478D"/>
                </a:solidFill>
              </a:rPr>
              <a:pPr/>
              <a:t>11/10/2018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1726" y="6456934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r>
              <a:rPr lang="en-GB" dirty="0" smtClean="0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56934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750" smtClean="0">
                <a:solidFill>
                  <a:srgbClr val="26478D"/>
                </a:solidFill>
              </a:rPr>
              <a:pPr/>
              <a:t>‹nº›</a:t>
            </a:fld>
            <a:r>
              <a:rPr lang="en-GB" sz="750" dirty="0" smtClean="0">
                <a:solidFill>
                  <a:srgbClr val="26478D"/>
                </a:solidFill>
              </a:rPr>
              <a:t>     © </a:t>
            </a:r>
            <a:r>
              <a:rPr lang="en-GB" sz="750" dirty="0" err="1" smtClean="0">
                <a:solidFill>
                  <a:srgbClr val="26478D"/>
                </a:solidFill>
              </a:rPr>
              <a:t>Serasa</a:t>
            </a:r>
            <a:r>
              <a:rPr lang="en-GB" sz="750" dirty="0" smtClean="0">
                <a:solidFill>
                  <a:srgbClr val="26478D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5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>
                <a:solidFill>
                  <a:srgbClr val="FFFFFF"/>
                </a:solidFill>
              </a:rPr>
              <a:pPr/>
              <a:t>‹nº›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916937"/>
            <a:ext cx="1996618" cy="8210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38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" indent="-108000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73844" indent="-164306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384572" indent="-11072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557213" indent="-172641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476">
          <p15:clr>
            <a:srgbClr val="F26B43"/>
          </p15:clr>
        </p15:guide>
        <p15:guide id="28" orient="horz" pos="1071">
          <p15:clr>
            <a:srgbClr val="F26B43"/>
          </p15:clr>
        </p15:guide>
        <p15:guide id="29" orient="horz" pos="1699">
          <p15:clr>
            <a:srgbClr val="F26B43"/>
          </p15:clr>
        </p15:guide>
        <p15:guide id="30" orient="horz" pos="5192">
          <p15:clr>
            <a:srgbClr val="F26B43"/>
          </p15:clr>
        </p15:guide>
        <p15:guide id="31" orient="horz" pos="5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8.xml"/><Relationship Id="rId5" Type="http://schemas.openxmlformats.org/officeDocument/2006/relationships/hyperlink" Target="https://www.infoq.com/articles/standish-chaos-2015" TargetMode="External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8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51.png"/><Relationship Id="rId5" Type="http://schemas.openxmlformats.org/officeDocument/2006/relationships/image" Target="../media/image34.gif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4">
            <a:extLst>
              <a:ext uri="{FF2B5EF4-FFF2-40B4-BE49-F238E27FC236}">
                <a16:creationId xmlns:a16="http://schemas.microsoft.com/office/drawing/2014/main" id="{D30C4BF2-D747-7446-86E9-FA3FB09BE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0196" y="0"/>
            <a:ext cx="8940800" cy="5893593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10/16/2018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</a:t>
            </a:r>
            <a:r>
              <a:rPr lang="en-GB" dirty="0" smtClean="0"/>
              <a:t>IT Agile </a:t>
            </a:r>
            <a:r>
              <a:rPr lang="en-GB" dirty="0" err="1" smtClean="0"/>
              <a:t>Transofrmation</a:t>
            </a:r>
            <a:endParaRPr lang="en-GB" dirty="0"/>
          </a:p>
        </p:txBody>
      </p:sp>
      <p:sp>
        <p:nvSpPr>
          <p:cNvPr id="8" name="Espaço Reservado para Conteúdo 1"/>
          <p:cNvSpPr txBox="1">
            <a:spLocks/>
          </p:cNvSpPr>
          <p:nvPr/>
        </p:nvSpPr>
        <p:spPr>
          <a:xfrm>
            <a:off x="237957" y="2688450"/>
            <a:ext cx="5944479" cy="2136516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3996" indent="-143996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116" indent="-219070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50" indent="-147635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31" indent="-230183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 smtClean="0">
                <a:solidFill>
                  <a:srgbClr val="BA2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4000" b="1" dirty="0" err="1" smtClean="0">
                <a:solidFill>
                  <a:srgbClr val="BA2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r>
              <a:rPr lang="pt-BR" sz="4000" b="1" dirty="0" smtClean="0">
                <a:solidFill>
                  <a:srgbClr val="BA2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b="1" dirty="0" err="1" smtClean="0">
                <a:solidFill>
                  <a:srgbClr val="BA2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endParaRPr lang="pt-BR" sz="4000" b="1" dirty="0" smtClean="0">
              <a:solidFill>
                <a:srgbClr val="BA2F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/>
          </a:p>
          <a:p>
            <a:pPr defTabSz="1088261"/>
            <a:r>
              <a:rPr lang="en-US" sz="2000" b="1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Serasa Experian - Brazil</a:t>
            </a:r>
            <a:endParaRPr lang="pt-BR" sz="20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 flipV="1">
            <a:off x="127139" y="3561445"/>
            <a:ext cx="5838232" cy="21745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3726" y="514893"/>
            <a:ext cx="11257200" cy="1007679"/>
          </a:xfrm>
        </p:spPr>
        <p:txBody>
          <a:bodyPr/>
          <a:lstStyle/>
          <a:p>
            <a:r>
              <a:rPr lang="en-GB" dirty="0" smtClean="0"/>
              <a:t>Sprint 0 – release planning/roadmap </a:t>
            </a:r>
            <a:endParaRPr lang="en-GB" sz="2000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1043986" y="1296634"/>
            <a:ext cx="10016680" cy="423224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51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7432095" y="1979579"/>
            <a:ext cx="3628571" cy="3822889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Backlog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Refinement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pt-B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</a:t>
            </a:r>
            <a:r>
              <a: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Strategy</a:t>
            </a:r>
            <a:r>
              <a: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pt-B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DoD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r>
              <a: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Done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Formal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agreements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pt-B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</a:t>
            </a:r>
            <a:r>
              <a:rPr kumimoji="0" lang="pt-B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GTI, </a:t>
            </a:r>
            <a:r>
              <a:rPr kumimoji="0" lang="pt-B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Sec. </a:t>
            </a:r>
            <a:r>
              <a:rPr kumimoji="0" lang="pt-B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377000" y="2260834"/>
            <a:ext cx="1781303" cy="2421120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Demand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 of PSA(Project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Assessment) by GSO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Inception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(where 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applicable)</a:t>
            </a:r>
            <a:endParaRPr kumimoji="0" lang="pt-BR" sz="16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605599" y="5629169"/>
            <a:ext cx="8411577" cy="646348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Participants</a:t>
            </a:r>
            <a:r>
              <a:rPr kumimoji="0" lang="pt-B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Facilitator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Scrum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Master /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Owner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TI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/ARQ/Infra/ QS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GSO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Compliance</a:t>
            </a: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Conector Angulado 22"/>
          <p:cNvCxnSpPr/>
          <p:nvPr/>
        </p:nvCxnSpPr>
        <p:spPr>
          <a:xfrm rot="5400000">
            <a:off x="2247305" y="3045039"/>
            <a:ext cx="3602168" cy="1365519"/>
          </a:xfrm>
          <a:prstGeom prst="bentConnector3">
            <a:avLst>
              <a:gd name="adj1" fmla="val 9218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/>
          <p:nvPr/>
        </p:nvCxnSpPr>
        <p:spPr>
          <a:xfrm rot="16200000" flipH="1">
            <a:off x="5017462" y="3180205"/>
            <a:ext cx="3602168" cy="1095182"/>
          </a:xfrm>
          <a:prstGeom prst="bentConnector3">
            <a:avLst>
              <a:gd name="adj1" fmla="val 880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5F4F0"/>
              </a:clrFrom>
              <a:clrTo>
                <a:srgbClr val="F5F4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469" y="1378615"/>
            <a:ext cx="5404610" cy="655879"/>
          </a:xfrm>
          <a:prstGeom prst="rect">
            <a:avLst/>
          </a:prstGeom>
        </p:spPr>
      </p:pic>
      <p:cxnSp>
        <p:nvCxnSpPr>
          <p:cNvPr id="30" name="Conector reto 2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14" y="2304313"/>
            <a:ext cx="2683677" cy="309029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077789" y="3987800"/>
            <a:ext cx="893890" cy="2921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2"/>
                </a:solidFill>
              </a:rPr>
              <a:t>5 DAYS</a:t>
            </a:r>
            <a:endParaRPr lang="pt-B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967" y="543910"/>
            <a:ext cx="11257200" cy="1007679"/>
          </a:xfrm>
        </p:spPr>
        <p:txBody>
          <a:bodyPr/>
          <a:lstStyle/>
          <a:p>
            <a:r>
              <a:rPr lang="en-GB" dirty="0" smtClean="0"/>
              <a:t>Some numbers…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2023272"/>
              </p:ext>
            </p:extLst>
          </p:nvPr>
        </p:nvGraphicFramePr>
        <p:xfrm>
          <a:off x="245466" y="1266447"/>
          <a:ext cx="5581804" cy="4340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48" name="Picture 4" descr="https://res.infoq.com/articles/standish-chaos-2015/en/resources/1Resolution%20Agile%20Waterf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70" y="1175772"/>
            <a:ext cx="6056398" cy="44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35967" y="5918200"/>
            <a:ext cx="5273431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 smtClean="0"/>
              <a:t>Source</a:t>
            </a:r>
            <a:r>
              <a:rPr lang="pt-BR" sz="1200" dirty="0" smtClean="0"/>
              <a:t>: </a:t>
            </a:r>
            <a:r>
              <a:rPr lang="pt-BR" sz="1200" dirty="0" err="1" smtClean="0"/>
              <a:t>Standish</a:t>
            </a:r>
            <a:r>
              <a:rPr lang="pt-BR" sz="1200" dirty="0" smtClean="0"/>
              <a:t> </a:t>
            </a:r>
            <a:r>
              <a:rPr lang="pt-BR" sz="1200" dirty="0" err="1" smtClean="0"/>
              <a:t>Group</a:t>
            </a:r>
            <a:r>
              <a:rPr lang="pt-BR" sz="1200" dirty="0"/>
              <a:t> (</a:t>
            </a:r>
            <a:r>
              <a:rPr lang="pt-BR" sz="1200" dirty="0">
                <a:hlinkClick r:id="rId5"/>
              </a:rPr>
              <a:t>https://</a:t>
            </a:r>
            <a:r>
              <a:rPr lang="pt-BR" sz="1200" dirty="0" smtClean="0">
                <a:hlinkClick r:id="rId5"/>
              </a:rPr>
              <a:t>www.infoq.com/articles/standish-chaos-2015</a:t>
            </a:r>
            <a:r>
              <a:rPr lang="pt-BR" sz="1200" dirty="0" smtClean="0"/>
              <a:t>)</a:t>
            </a:r>
          </a:p>
          <a:p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152071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/>
          <p:cNvSpPr/>
          <p:nvPr/>
        </p:nvSpPr>
        <p:spPr>
          <a:xfrm>
            <a:off x="9144000" y="5017032"/>
            <a:ext cx="2730782" cy="16532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967" y="543910"/>
            <a:ext cx="11257200" cy="1007679"/>
          </a:xfrm>
        </p:spPr>
        <p:txBody>
          <a:bodyPr/>
          <a:lstStyle/>
          <a:p>
            <a:r>
              <a:rPr lang="en-GB" dirty="0"/>
              <a:t>Lead Time – end to end</a:t>
            </a:r>
            <a:endParaRPr lang="en-GB" sz="4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67" y="1233203"/>
            <a:ext cx="11257200" cy="48631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301210" y="1731790"/>
            <a:ext cx="545021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Backlog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68708" y="1703897"/>
            <a:ext cx="594715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Kick</a:t>
            </a:r>
            <a:r>
              <a:rPr lang="pt-BR" sz="1200" dirty="0" smtClean="0">
                <a:solidFill>
                  <a:schemeClr val="bg2">
                    <a:lumMod val="50000"/>
                  </a:schemeClr>
                </a:solidFill>
              </a:rPr>
              <a:t> off 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BR" sz="1200" dirty="0" smtClean="0">
                <a:solidFill>
                  <a:schemeClr val="bg2">
                    <a:lumMod val="50000"/>
                  </a:schemeClr>
                </a:solidFill>
              </a:rPr>
              <a:t>Planning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680877" y="1720185"/>
            <a:ext cx="902491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Development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578245" y="1740157"/>
            <a:ext cx="724557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Quality</a:t>
            </a:r>
            <a:r>
              <a:rPr lang="pt-BR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Assurance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212883" y="1740157"/>
            <a:ext cx="1094659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Client</a:t>
            </a:r>
            <a:r>
              <a:rPr lang="pt-BR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Validation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217624" y="1823974"/>
            <a:ext cx="732573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 smtClean="0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8047" y="2923630"/>
            <a:ext cx="625171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 smtClean="0"/>
              <a:t>Squad</a:t>
            </a:r>
            <a:endParaRPr lang="pt-BR" sz="1600" b="1" dirty="0" smtClean="0"/>
          </a:p>
        </p:txBody>
      </p:sp>
      <p:sp>
        <p:nvSpPr>
          <p:cNvPr id="6" name="Retângulo Arredondado 5"/>
          <p:cNvSpPr/>
          <p:nvPr/>
        </p:nvSpPr>
        <p:spPr>
          <a:xfrm>
            <a:off x="3050256" y="3266874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107 </a:t>
            </a:r>
            <a:r>
              <a:rPr lang="pt-BR" dirty="0" err="1" smtClean="0"/>
              <a:t>days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680177" y="2959097"/>
            <a:ext cx="801886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 smtClean="0">
                <a:solidFill>
                  <a:schemeClr val="accent2"/>
                </a:solidFill>
              </a:rPr>
              <a:t>Waterfall</a:t>
            </a:r>
            <a:endParaRPr lang="pt-BR" sz="1600" dirty="0" smtClean="0">
              <a:solidFill>
                <a:schemeClr val="accent2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89" y="3349424"/>
            <a:ext cx="752475" cy="1028700"/>
          </a:xfrm>
          <a:prstGeom prst="rect">
            <a:avLst/>
          </a:prstGeom>
        </p:spPr>
      </p:pic>
      <p:sp>
        <p:nvSpPr>
          <p:cNvPr id="23" name="Retângulo Arredondado 22"/>
          <p:cNvSpPr/>
          <p:nvPr/>
        </p:nvSpPr>
        <p:spPr>
          <a:xfrm>
            <a:off x="6110066" y="3266874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38 </a:t>
            </a:r>
            <a:r>
              <a:rPr lang="pt-BR" dirty="0" err="1" smtClean="0"/>
              <a:t>days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941607" y="2956197"/>
            <a:ext cx="453650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 smtClean="0">
                <a:solidFill>
                  <a:schemeClr val="accent4"/>
                </a:solidFill>
                <a:latin typeface="+mj-lt"/>
              </a:rPr>
              <a:t>Agile</a:t>
            </a:r>
            <a:endParaRPr lang="pt-BR" sz="1600" dirty="0" smtClean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801" y="3514524"/>
            <a:ext cx="533400" cy="647700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908047" y="4893922"/>
            <a:ext cx="625171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 smtClean="0"/>
              <a:t>Squad</a:t>
            </a:r>
            <a:endParaRPr lang="pt-BR" sz="1600" b="1" dirty="0" smtClean="0"/>
          </a:p>
        </p:txBody>
      </p:sp>
      <p:sp>
        <p:nvSpPr>
          <p:cNvPr id="30" name="Retângulo Arredondado 29"/>
          <p:cNvSpPr/>
          <p:nvPr/>
        </p:nvSpPr>
        <p:spPr>
          <a:xfrm>
            <a:off x="3050256" y="5204600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80 </a:t>
            </a:r>
            <a:r>
              <a:rPr lang="pt-BR" dirty="0" err="1" smtClean="0"/>
              <a:t>days</a:t>
            </a:r>
            <a:endParaRPr lang="pt-BR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680177" y="4896823"/>
            <a:ext cx="801886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 smtClean="0">
                <a:solidFill>
                  <a:schemeClr val="accent2"/>
                </a:solidFill>
              </a:rPr>
              <a:t>Waterfall</a:t>
            </a:r>
            <a:endParaRPr lang="pt-BR" sz="1600" dirty="0" smtClean="0">
              <a:solidFill>
                <a:schemeClr val="accent2"/>
              </a:solidFill>
            </a:endParaRP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589" y="5287150"/>
            <a:ext cx="752475" cy="1028700"/>
          </a:xfrm>
          <a:prstGeom prst="rect">
            <a:avLst/>
          </a:prstGeom>
        </p:spPr>
      </p:pic>
      <p:sp>
        <p:nvSpPr>
          <p:cNvPr id="33" name="Retângulo Arredondado 32"/>
          <p:cNvSpPr/>
          <p:nvPr/>
        </p:nvSpPr>
        <p:spPr>
          <a:xfrm>
            <a:off x="6110066" y="5204600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30 </a:t>
            </a:r>
            <a:r>
              <a:rPr lang="pt-BR" dirty="0" err="1" smtClean="0"/>
              <a:t>days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6941607" y="4893923"/>
            <a:ext cx="453650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 smtClean="0">
                <a:solidFill>
                  <a:schemeClr val="accent4"/>
                </a:solidFill>
                <a:latin typeface="+mj-lt"/>
              </a:rPr>
              <a:t>Agile</a:t>
            </a:r>
            <a:endParaRPr lang="pt-BR" sz="1600" dirty="0" smtClean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801" y="5452250"/>
            <a:ext cx="533400" cy="6477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01" y="3288497"/>
            <a:ext cx="2318417" cy="112327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10" y="5224089"/>
            <a:ext cx="2312608" cy="1123200"/>
          </a:xfrm>
          <a:prstGeom prst="rect">
            <a:avLst/>
          </a:prstGeom>
        </p:spPr>
      </p:pic>
      <p:graphicFrame>
        <p:nvGraphicFramePr>
          <p:cNvPr id="43" name="Gráfico 42"/>
          <p:cNvGraphicFramePr/>
          <p:nvPr>
            <p:extLst>
              <p:ext uri="{D42A27DB-BD31-4B8C-83A1-F6EECF244321}">
                <p14:modId xmlns:p14="http://schemas.microsoft.com/office/powerpoint/2010/main" val="296871513"/>
              </p:ext>
            </p:extLst>
          </p:nvPr>
        </p:nvGraphicFramePr>
        <p:xfrm>
          <a:off x="8922155" y="2885947"/>
          <a:ext cx="2952627" cy="195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CaixaDeTexto 36"/>
          <p:cNvSpPr txBox="1"/>
          <p:nvPr/>
        </p:nvSpPr>
        <p:spPr>
          <a:xfrm>
            <a:off x="10010345" y="3634692"/>
            <a:ext cx="830293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65%</a:t>
            </a:r>
            <a:endParaRPr lang="pt-BR" sz="2800" dirty="0" smtClean="0">
              <a:solidFill>
                <a:schemeClr val="accent1"/>
              </a:solidFill>
            </a:endParaRP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4000027058"/>
              </p:ext>
            </p:extLst>
          </p:nvPr>
        </p:nvGraphicFramePr>
        <p:xfrm>
          <a:off x="8922155" y="4714600"/>
          <a:ext cx="2952627" cy="195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9" name="CaixaDeTexto 38"/>
          <p:cNvSpPr txBox="1"/>
          <p:nvPr/>
        </p:nvSpPr>
        <p:spPr>
          <a:xfrm>
            <a:off x="10095826" y="5476983"/>
            <a:ext cx="719749" cy="43088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800" dirty="0" smtClean="0">
                <a:solidFill>
                  <a:schemeClr val="accent1"/>
                </a:solidFill>
              </a:rPr>
              <a:t>62%</a:t>
            </a:r>
            <a:endParaRPr lang="pt-BR" sz="2800" dirty="0" smtClean="0">
              <a:solidFill>
                <a:schemeClr val="accent1"/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9714149" y="2479379"/>
            <a:ext cx="1512652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dirty="0" err="1" smtClean="0">
                <a:solidFill>
                  <a:schemeClr val="accent1"/>
                </a:solidFill>
              </a:rPr>
              <a:t>Evolution</a:t>
            </a:r>
            <a:endParaRPr lang="pt-BR" sz="2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0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Agile Transformation (Before - AS IS)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Agrupar 1042"/>
          <p:cNvGrpSpPr/>
          <p:nvPr/>
        </p:nvGrpSpPr>
        <p:grpSpPr>
          <a:xfrm>
            <a:off x="379099" y="3810983"/>
            <a:ext cx="11431738" cy="2869218"/>
            <a:chOff x="8766128" y="3132285"/>
            <a:chExt cx="2428875" cy="1049811"/>
          </a:xfrm>
        </p:grpSpPr>
        <p:pic>
          <p:nvPicPr>
            <p:cNvPr id="1035" name="Imagem 10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1474"/>
            <a:stretch/>
          </p:blipFill>
          <p:spPr>
            <a:xfrm>
              <a:off x="8766128" y="3361857"/>
              <a:ext cx="2428875" cy="820239"/>
            </a:xfrm>
            <a:prstGeom prst="rect">
              <a:avLst/>
            </a:prstGeom>
          </p:spPr>
        </p:pic>
        <p:sp>
          <p:nvSpPr>
            <p:cNvPr id="55" name="CaixaDeTexto 54"/>
            <p:cNvSpPr txBox="1"/>
            <p:nvPr/>
          </p:nvSpPr>
          <p:spPr>
            <a:xfrm>
              <a:off x="8996226" y="3132285"/>
              <a:ext cx="1930588" cy="112612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Agile</a:t>
              </a:r>
              <a:endPara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4" name="Divisa 13"/>
          <p:cNvSpPr/>
          <p:nvPr/>
        </p:nvSpPr>
        <p:spPr>
          <a:xfrm>
            <a:off x="250598" y="1248538"/>
            <a:ext cx="1830701" cy="39468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bg1"/>
                </a:solidFill>
              </a:rPr>
              <a:t>Requirements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48" name="Divisa 47"/>
          <p:cNvSpPr/>
          <p:nvPr/>
        </p:nvSpPr>
        <p:spPr>
          <a:xfrm>
            <a:off x="2284099" y="1638733"/>
            <a:ext cx="1830701" cy="39468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</a:rPr>
              <a:t>Design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50" name="Divisa 49"/>
          <p:cNvSpPr/>
          <p:nvPr/>
        </p:nvSpPr>
        <p:spPr>
          <a:xfrm>
            <a:off x="4470000" y="2035937"/>
            <a:ext cx="1830701" cy="39468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bg1"/>
                </a:solidFill>
              </a:rPr>
              <a:t>Development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51" name="Divisa 50"/>
          <p:cNvSpPr/>
          <p:nvPr/>
        </p:nvSpPr>
        <p:spPr>
          <a:xfrm>
            <a:off x="6655901" y="2431554"/>
            <a:ext cx="1830701" cy="39468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chemeClr val="bg1"/>
                </a:solidFill>
              </a:rPr>
              <a:t>Testing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52" name="Divisa 51"/>
          <p:cNvSpPr/>
          <p:nvPr/>
        </p:nvSpPr>
        <p:spPr>
          <a:xfrm>
            <a:off x="8819017" y="2831055"/>
            <a:ext cx="1830701" cy="39468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</a:rPr>
              <a:t>Deployment</a:t>
            </a:r>
            <a:endParaRPr lang="pt-BR" sz="1400" b="1" dirty="0">
              <a:solidFill>
                <a:schemeClr val="bg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762" y="2701256"/>
            <a:ext cx="942975" cy="533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000" y="3305058"/>
            <a:ext cx="3524250" cy="619125"/>
          </a:xfrm>
          <a:prstGeom prst="rect">
            <a:avLst/>
          </a:prstGeom>
        </p:spPr>
      </p:pic>
      <p:cxnSp>
        <p:nvCxnSpPr>
          <p:cNvPr id="19" name="Conector Angulado 18"/>
          <p:cNvCxnSpPr>
            <a:stCxn id="14" idx="3"/>
            <a:endCxn id="48" idx="0"/>
          </p:cNvCxnSpPr>
          <p:nvPr/>
        </p:nvCxnSpPr>
        <p:spPr>
          <a:xfrm>
            <a:off x="2081299" y="1445882"/>
            <a:ext cx="1019479" cy="1928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48" idx="3"/>
            <a:endCxn id="50" idx="0"/>
          </p:cNvCxnSpPr>
          <p:nvPr/>
        </p:nvCxnSpPr>
        <p:spPr>
          <a:xfrm>
            <a:off x="4114800" y="1836077"/>
            <a:ext cx="1171879" cy="1998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stCxn id="50" idx="3"/>
            <a:endCxn id="51" idx="0"/>
          </p:cNvCxnSpPr>
          <p:nvPr/>
        </p:nvCxnSpPr>
        <p:spPr>
          <a:xfrm>
            <a:off x="6300701" y="2233281"/>
            <a:ext cx="1171879" cy="1982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51" idx="3"/>
            <a:endCxn id="52" idx="0"/>
          </p:cNvCxnSpPr>
          <p:nvPr/>
        </p:nvCxnSpPr>
        <p:spPr>
          <a:xfrm>
            <a:off x="8486602" y="2628898"/>
            <a:ext cx="1149094" cy="2021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>
            <a:off x="4405466" y="1166480"/>
            <a:ext cx="2982122" cy="30777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 smtClean="0">
                <a:solidFill>
                  <a:schemeClr val="accent1"/>
                </a:solidFill>
                <a:latin typeface="Arial" panose="020B0604020202020204"/>
              </a:rPr>
              <a:t>Waterfall</a:t>
            </a:r>
            <a:endParaRPr kumimoji="0" lang="pt-BR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7" name="Multiplicar 26"/>
          <p:cNvSpPr/>
          <p:nvPr/>
        </p:nvSpPr>
        <p:spPr>
          <a:xfrm>
            <a:off x="1531927" y="860252"/>
            <a:ext cx="8946801" cy="2746055"/>
          </a:xfrm>
          <a:prstGeom prst="mathMultiply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74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8" grpId="0" animBg="1"/>
      <p:bldP spid="50" grpId="0" animBg="1"/>
      <p:bldP spid="51" grpId="0" animBg="1"/>
      <p:bldP spid="52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/>
          <p:cNvGrpSpPr/>
          <p:nvPr/>
        </p:nvGrpSpPr>
        <p:grpSpPr>
          <a:xfrm>
            <a:off x="6732066" y="1354635"/>
            <a:ext cx="3604896" cy="2387244"/>
            <a:chOff x="6167398" y="1535713"/>
            <a:chExt cx="3904649" cy="2396658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398" y="1535713"/>
              <a:ext cx="3904649" cy="2396658"/>
            </a:xfrm>
            <a:prstGeom prst="rect">
              <a:avLst/>
            </a:prstGeom>
          </p:spPr>
        </p:pic>
        <p:sp>
          <p:nvSpPr>
            <p:cNvPr id="16" name="CaixaDeTexto 15"/>
            <p:cNvSpPr txBox="1"/>
            <p:nvPr/>
          </p:nvSpPr>
          <p:spPr>
            <a:xfrm>
              <a:off x="7898123" y="1904529"/>
              <a:ext cx="596317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err="1" smtClean="0">
                  <a:solidFill>
                    <a:schemeClr val="bg1"/>
                  </a:solidFill>
                </a:rPr>
                <a:t>Process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7071444" y="3297922"/>
              <a:ext cx="400559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Tools</a:t>
              </a: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8776608" y="3297922"/>
              <a:ext cx="418384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Roles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Agile Transformation Iceberg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20" y="1159158"/>
            <a:ext cx="5509933" cy="516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" name="CaixaDeTexto 55"/>
          <p:cNvSpPr txBox="1"/>
          <p:nvPr/>
        </p:nvSpPr>
        <p:spPr>
          <a:xfrm>
            <a:off x="4326381" y="1413500"/>
            <a:ext cx="1071170" cy="49244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3200" b="1" dirty="0" smtClean="0">
                <a:solidFill>
                  <a:schemeClr val="accent5"/>
                </a:solidFill>
              </a:rPr>
              <a:t>20 %</a:t>
            </a:r>
            <a:endParaRPr lang="pt-BR" sz="2800" b="1" dirty="0" smtClean="0">
              <a:solidFill>
                <a:schemeClr val="accent5"/>
              </a:solidFill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4326381" y="5396032"/>
            <a:ext cx="1071170" cy="49244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3200" b="1" dirty="0" smtClean="0">
                <a:solidFill>
                  <a:schemeClr val="accent5"/>
                </a:solidFill>
              </a:rPr>
              <a:t>80 %</a:t>
            </a:r>
            <a:endParaRPr lang="pt-BR" sz="2800" b="1" dirty="0" smtClean="0">
              <a:solidFill>
                <a:schemeClr val="accent5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278806" y="4568480"/>
            <a:ext cx="2652777" cy="67710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4400" b="1" dirty="0" smtClean="0">
                <a:solidFill>
                  <a:schemeClr val="accent5"/>
                </a:solidFill>
              </a:rPr>
              <a:t>C</a:t>
            </a:r>
            <a:r>
              <a:rPr lang="pt-BR" sz="4400" b="1" dirty="0" smtClean="0">
                <a:solidFill>
                  <a:schemeClr val="accent3"/>
                </a:solidFill>
              </a:rPr>
              <a:t>U</a:t>
            </a:r>
            <a:r>
              <a:rPr lang="pt-BR" sz="4400" b="1" dirty="0" smtClean="0">
                <a:solidFill>
                  <a:schemeClr val="accent2"/>
                </a:solidFill>
              </a:rPr>
              <a:t>L</a:t>
            </a:r>
            <a:r>
              <a:rPr lang="pt-BR" sz="4400" b="1" dirty="0" smtClean="0">
                <a:solidFill>
                  <a:schemeClr val="accent4"/>
                </a:solidFill>
              </a:rPr>
              <a:t>T</a:t>
            </a:r>
            <a:r>
              <a:rPr lang="pt-BR" sz="4400" b="1" dirty="0" smtClean="0">
                <a:solidFill>
                  <a:schemeClr val="accent1"/>
                </a:solidFill>
              </a:rPr>
              <a:t>U</a:t>
            </a:r>
            <a:r>
              <a:rPr lang="pt-BR" sz="4400" b="1" dirty="0" smtClean="0">
                <a:solidFill>
                  <a:schemeClr val="accent5"/>
                </a:solidFill>
              </a:rPr>
              <a:t>R</a:t>
            </a:r>
            <a:r>
              <a:rPr lang="pt-BR" sz="4400" b="1" dirty="0" smtClean="0">
                <a:solidFill>
                  <a:schemeClr val="accent3"/>
                </a:solidFill>
              </a:rPr>
              <a:t>E</a:t>
            </a:r>
            <a:endParaRPr lang="pt-BR" sz="4400" b="1" dirty="0" smtClean="0">
              <a:solidFill>
                <a:schemeClr val="accent3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648200" y="2324100"/>
            <a:ext cx="2197100" cy="127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V="1">
            <a:off x="4699599" y="4920291"/>
            <a:ext cx="2197100" cy="127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Manifesto – </a:t>
            </a:r>
            <a:r>
              <a:rPr lang="en-GB" dirty="0" smtClean="0"/>
              <a:t>Principles</a:t>
            </a:r>
            <a:endParaRPr lang="en-GB" sz="2000" dirty="0"/>
          </a:p>
        </p:txBody>
      </p:sp>
      <p:sp>
        <p:nvSpPr>
          <p:cNvPr id="59" name="TextBox 23"/>
          <p:cNvSpPr txBox="1">
            <a:spLocks noChangeArrowheads="1"/>
          </p:cNvSpPr>
          <p:nvPr/>
        </p:nvSpPr>
        <p:spPr bwMode="auto">
          <a:xfrm>
            <a:off x="3740559" y="3075057"/>
            <a:ext cx="50605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4400" b="1" dirty="0" smtClean="0">
                <a:solidFill>
                  <a:schemeClr val="accent1"/>
                </a:solidFill>
                <a:latin typeface="Trebuchet MS " charset="0"/>
              </a:rPr>
              <a:t>BEING</a:t>
            </a:r>
            <a:r>
              <a:rPr lang="pt-BR" sz="4400" b="1" dirty="0" smtClean="0">
                <a:solidFill>
                  <a:srgbClr val="3F3F3F"/>
                </a:solidFill>
                <a:latin typeface="Trebuchet MS " charset="0"/>
              </a:rPr>
              <a:t> </a:t>
            </a:r>
            <a:r>
              <a:rPr lang="pt-BR" sz="4400" b="1" dirty="0" smtClean="0">
                <a:solidFill>
                  <a:schemeClr val="accent5"/>
                </a:solidFill>
                <a:latin typeface="Trebuchet MS " charset="0"/>
              </a:rPr>
              <a:t>AGILE</a:t>
            </a:r>
            <a:r>
              <a:rPr lang="pt-BR" sz="4400" b="1" dirty="0" smtClean="0">
                <a:solidFill>
                  <a:srgbClr val="3F3F3F"/>
                </a:solidFill>
                <a:latin typeface="Trebuchet MS " charset="0"/>
              </a:rPr>
              <a:t> </a:t>
            </a:r>
            <a:r>
              <a:rPr lang="pt-BR" sz="4400" b="1" dirty="0" smtClean="0">
                <a:solidFill>
                  <a:schemeClr val="accent2"/>
                </a:solidFill>
                <a:latin typeface="Trebuchet MS " charset="0"/>
              </a:rPr>
              <a:t>IS</a:t>
            </a:r>
            <a:r>
              <a:rPr lang="pt-BR" sz="4400" b="1" dirty="0" smtClean="0">
                <a:solidFill>
                  <a:schemeClr val="accent4"/>
                </a:solidFill>
                <a:latin typeface="Trebuchet MS " charset="0"/>
              </a:rPr>
              <a:t>...</a:t>
            </a:r>
            <a:endParaRPr kumimoji="0" lang="pt-BR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Trebuchet MS 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67999" y="1241594"/>
            <a:ext cx="3842014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/>
              <a:t>d</a:t>
            </a:r>
            <a:r>
              <a:rPr lang="pt-BR" sz="2400" b="1" dirty="0" smtClean="0"/>
              <a:t>elivery VALUE as </a:t>
            </a:r>
            <a:r>
              <a:rPr lang="pt-BR" sz="2400" b="1" dirty="0" err="1" smtClean="0"/>
              <a:t>priority</a:t>
            </a:r>
            <a:endParaRPr lang="pt-BR" sz="2400" b="1" dirty="0" smtClean="0"/>
          </a:p>
        </p:txBody>
      </p:sp>
      <p:sp>
        <p:nvSpPr>
          <p:cNvPr id="17" name="CaixaDeTexto 16"/>
          <p:cNvSpPr txBox="1"/>
          <p:nvPr/>
        </p:nvSpPr>
        <p:spPr>
          <a:xfrm>
            <a:off x="5633877" y="5407938"/>
            <a:ext cx="4873129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 smtClean="0"/>
              <a:t>ADEPT </a:t>
            </a:r>
            <a:r>
              <a:rPr lang="pt-BR" sz="2400" b="1" dirty="0" err="1" smtClean="0"/>
              <a:t>your</a:t>
            </a:r>
            <a:r>
              <a:rPr lang="pt-BR" sz="2400" b="1" dirty="0" err="1" smtClean="0"/>
              <a:t>self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to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the</a:t>
            </a:r>
            <a:r>
              <a:rPr lang="pt-BR" sz="2400" b="1" dirty="0" smtClean="0"/>
              <a:t> CHANGES</a:t>
            </a:r>
            <a:endParaRPr lang="pt-BR" sz="2400" b="1" dirty="0" smtClean="0"/>
          </a:p>
        </p:txBody>
      </p:sp>
      <p:sp>
        <p:nvSpPr>
          <p:cNvPr id="22" name="CaixaDeTexto 21"/>
          <p:cNvSpPr txBox="1"/>
          <p:nvPr/>
        </p:nvSpPr>
        <p:spPr>
          <a:xfrm>
            <a:off x="7518918" y="1550892"/>
            <a:ext cx="4206280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/>
              <a:t>d</a:t>
            </a:r>
            <a:r>
              <a:rPr lang="pt-BR" sz="2400" b="1" dirty="0" smtClean="0"/>
              <a:t>elivery WORKING software </a:t>
            </a:r>
            <a:endParaRPr lang="pt-BR" sz="2400" b="1" dirty="0" smtClean="0"/>
          </a:p>
        </p:txBody>
      </p:sp>
      <p:sp>
        <p:nvSpPr>
          <p:cNvPr id="25" name="CaixaDeTexto 24"/>
          <p:cNvSpPr txBox="1"/>
          <p:nvPr/>
        </p:nvSpPr>
        <p:spPr>
          <a:xfrm>
            <a:off x="467999" y="4529462"/>
            <a:ext cx="5448671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 err="1"/>
              <a:t>w</a:t>
            </a:r>
            <a:r>
              <a:rPr lang="pt-BR" sz="2400" b="1" dirty="0" err="1" smtClean="0"/>
              <a:t>orking</a:t>
            </a:r>
            <a:r>
              <a:rPr lang="pt-BR" sz="2400" b="1" dirty="0" smtClean="0"/>
              <a:t> TOGETHER </a:t>
            </a:r>
            <a:r>
              <a:rPr lang="pt-BR" sz="2400" b="1" dirty="0" err="1" smtClean="0"/>
              <a:t>and</a:t>
            </a:r>
            <a:r>
              <a:rPr lang="pt-BR" sz="2400" b="1" dirty="0" smtClean="0"/>
              <a:t> MOTIVATED</a:t>
            </a:r>
            <a:endParaRPr lang="pt-BR" sz="2400" b="1" dirty="0" smtClean="0"/>
          </a:p>
        </p:txBody>
      </p:sp>
      <p:sp>
        <p:nvSpPr>
          <p:cNvPr id="27" name="CaixaDeTexto 26"/>
          <p:cNvSpPr txBox="1"/>
          <p:nvPr/>
        </p:nvSpPr>
        <p:spPr>
          <a:xfrm>
            <a:off x="1077599" y="2304736"/>
            <a:ext cx="7571625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 err="1" smtClean="0"/>
              <a:t>work</a:t>
            </a:r>
            <a:r>
              <a:rPr lang="pt-BR" sz="2400" b="1" dirty="0" smtClean="0"/>
              <a:t> as a SELF ORGANIZED </a:t>
            </a:r>
            <a:r>
              <a:rPr lang="pt-BR" sz="2400" b="1" dirty="0" err="1" smtClean="0"/>
              <a:t>team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with</a:t>
            </a:r>
            <a:r>
              <a:rPr lang="pt-BR" sz="2400" b="1" dirty="0" smtClean="0"/>
              <a:t> AUTONOMY</a:t>
            </a:r>
            <a:endParaRPr lang="pt-BR" sz="2400" b="1" dirty="0" smtClean="0"/>
          </a:p>
        </p:txBody>
      </p:sp>
      <p:sp>
        <p:nvSpPr>
          <p:cNvPr id="28" name="CaixaDeTexto 27"/>
          <p:cNvSpPr txBox="1"/>
          <p:nvPr/>
        </p:nvSpPr>
        <p:spPr>
          <a:xfrm>
            <a:off x="7203030" y="4063906"/>
            <a:ext cx="4838056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 smtClean="0"/>
              <a:t>IMPROVE </a:t>
            </a:r>
            <a:r>
              <a:rPr lang="pt-BR" sz="2400" b="1" dirty="0" err="1" smtClean="0"/>
              <a:t>yourself</a:t>
            </a:r>
            <a:r>
              <a:rPr lang="pt-BR" sz="2400" b="1" dirty="0" smtClean="0"/>
              <a:t> CONSTANTLY</a:t>
            </a:r>
            <a:endParaRPr lang="pt-BR" sz="2400" b="1" dirty="0" smtClean="0"/>
          </a:p>
        </p:txBody>
      </p:sp>
      <p:cxnSp>
        <p:nvCxnSpPr>
          <p:cNvPr id="29" name="Conector reto 28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4770274" y="6103340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hlinkClick r:id="rId3"/>
              </a:rPr>
              <a:t>http://agilemanifesto.org/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92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2" grpId="0"/>
      <p:bldP spid="25" grpId="0"/>
      <p:bldP spid="2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Agile </a:t>
            </a:r>
            <a:r>
              <a:rPr lang="en-GB" dirty="0" smtClean="0"/>
              <a:t>Manifesto – Values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400646" y="1589973"/>
            <a:ext cx="1139190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err="1">
                <a:latin typeface="Calibri" panose="020F0502020204030204" pitchFamily="34" charset="0"/>
              </a:rPr>
              <a:t>Individuals</a:t>
            </a:r>
            <a:r>
              <a:rPr lang="pt-BR" sz="2800" b="1" dirty="0">
                <a:latin typeface="Calibri" panose="020F0502020204030204" pitchFamily="34" charset="0"/>
              </a:rPr>
              <a:t> </a:t>
            </a:r>
            <a:r>
              <a:rPr lang="pt-BR" sz="2800" b="1" dirty="0" err="1">
                <a:latin typeface="Calibri" panose="020F0502020204030204" pitchFamily="34" charset="0"/>
              </a:rPr>
              <a:t>and</a:t>
            </a:r>
            <a:r>
              <a:rPr lang="pt-BR" sz="2800" b="1" dirty="0">
                <a:latin typeface="Calibri" panose="020F0502020204030204" pitchFamily="34" charset="0"/>
              </a:rPr>
              <a:t> </a:t>
            </a:r>
            <a:r>
              <a:rPr lang="pt-BR" sz="2800" b="1" dirty="0" err="1">
                <a:latin typeface="Calibri" panose="020F0502020204030204" pitchFamily="34" charset="0"/>
              </a:rPr>
              <a:t>interactions</a:t>
            </a:r>
            <a:r>
              <a:rPr lang="pt-BR" sz="2800" dirty="0">
                <a:latin typeface="Calibri" panose="020F0502020204030204" pitchFamily="34" charset="0"/>
              </a:rPr>
              <a:t> </a:t>
            </a:r>
            <a:r>
              <a:rPr lang="pt-BR" sz="3600" dirty="0">
                <a:latin typeface="Calibri" panose="020F0502020204030204" pitchFamily="34" charset="0"/>
              </a:rPr>
              <a:t>over</a:t>
            </a:r>
            <a:r>
              <a:rPr lang="pt-BR" sz="2800" dirty="0">
                <a:latin typeface="Calibri" panose="020F0502020204030204" pitchFamily="34" charset="0"/>
              </a:rPr>
              <a:t> processes </a:t>
            </a:r>
            <a:r>
              <a:rPr lang="pt-BR" sz="2800" dirty="0" err="1">
                <a:latin typeface="Calibri" panose="020F0502020204030204" pitchFamily="34" charset="0"/>
              </a:rPr>
              <a:t>and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smtClean="0">
                <a:latin typeface="Calibri" panose="020F0502020204030204" pitchFamily="34" charset="0"/>
              </a:rPr>
              <a:t>tools.</a:t>
            </a:r>
          </a:p>
          <a:p>
            <a:pPr algn="ctr"/>
            <a:endParaRPr lang="pt-BR" sz="2800" dirty="0">
              <a:latin typeface="Calibri" panose="020F0502020204030204" pitchFamily="34" charset="0"/>
            </a:endParaRPr>
          </a:p>
          <a:p>
            <a:pPr algn="ctr"/>
            <a:r>
              <a:rPr lang="pt-BR" sz="2800" b="1" dirty="0" err="1">
                <a:latin typeface="Calibri" panose="020F0502020204030204" pitchFamily="34" charset="0"/>
              </a:rPr>
              <a:t>Working</a:t>
            </a:r>
            <a:r>
              <a:rPr lang="pt-BR" sz="2800" b="1" dirty="0">
                <a:latin typeface="Calibri" panose="020F0502020204030204" pitchFamily="34" charset="0"/>
              </a:rPr>
              <a:t> software</a:t>
            </a:r>
            <a:r>
              <a:rPr lang="pt-BR" sz="2800" dirty="0">
                <a:latin typeface="Calibri" panose="020F0502020204030204" pitchFamily="34" charset="0"/>
              </a:rPr>
              <a:t> </a:t>
            </a:r>
            <a:r>
              <a:rPr lang="pt-BR" sz="3600" dirty="0">
                <a:latin typeface="Calibri" panose="020F0502020204030204" pitchFamily="34" charset="0"/>
              </a:rPr>
              <a:t>over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</a:rPr>
              <a:t>comprehensive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 smtClean="0">
                <a:latin typeface="Calibri" panose="020F0502020204030204" pitchFamily="34" charset="0"/>
              </a:rPr>
              <a:t>documentation</a:t>
            </a:r>
            <a:r>
              <a:rPr lang="pt-BR" sz="2800" dirty="0" smtClean="0">
                <a:latin typeface="Calibri" panose="020F0502020204030204" pitchFamily="34" charset="0"/>
              </a:rPr>
              <a:t>.</a:t>
            </a:r>
          </a:p>
          <a:p>
            <a:pPr algn="ctr"/>
            <a:endParaRPr lang="pt-BR" sz="2800" dirty="0">
              <a:latin typeface="Calibri" panose="020F0502020204030204" pitchFamily="34" charset="0"/>
            </a:endParaRPr>
          </a:p>
          <a:p>
            <a:pPr algn="ctr"/>
            <a:r>
              <a:rPr lang="pt-BR" sz="2800" b="1" dirty="0" err="1">
                <a:latin typeface="Calibri" panose="020F0502020204030204" pitchFamily="34" charset="0"/>
              </a:rPr>
              <a:t>Customer</a:t>
            </a:r>
            <a:r>
              <a:rPr lang="pt-BR" sz="2800" b="1" dirty="0">
                <a:latin typeface="Calibri" panose="020F0502020204030204" pitchFamily="34" charset="0"/>
              </a:rPr>
              <a:t> </a:t>
            </a:r>
            <a:r>
              <a:rPr lang="pt-BR" sz="2800" b="1" dirty="0" err="1">
                <a:latin typeface="Calibri" panose="020F0502020204030204" pitchFamily="34" charset="0"/>
              </a:rPr>
              <a:t>collaboration</a:t>
            </a:r>
            <a:r>
              <a:rPr lang="pt-BR" sz="2800" dirty="0">
                <a:latin typeface="Calibri" panose="020F0502020204030204" pitchFamily="34" charset="0"/>
              </a:rPr>
              <a:t> </a:t>
            </a:r>
            <a:r>
              <a:rPr lang="pt-BR" sz="3600" dirty="0">
                <a:latin typeface="Calibri" panose="020F0502020204030204" pitchFamily="34" charset="0"/>
              </a:rPr>
              <a:t>over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</a:rPr>
              <a:t>contract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 smtClean="0">
                <a:latin typeface="Calibri" panose="020F0502020204030204" pitchFamily="34" charset="0"/>
              </a:rPr>
              <a:t>negotiation</a:t>
            </a:r>
            <a:r>
              <a:rPr lang="pt-BR" sz="2800" dirty="0" smtClean="0">
                <a:latin typeface="Calibri" panose="020F0502020204030204" pitchFamily="34" charset="0"/>
              </a:rPr>
              <a:t>.</a:t>
            </a:r>
          </a:p>
          <a:p>
            <a:pPr algn="ctr"/>
            <a:endParaRPr lang="pt-BR" sz="2800" dirty="0">
              <a:latin typeface="Calibri" panose="020F0502020204030204" pitchFamily="34" charset="0"/>
            </a:endParaRPr>
          </a:p>
          <a:p>
            <a:pPr algn="ctr"/>
            <a:r>
              <a:rPr lang="pt-BR" sz="2800" b="1" dirty="0" err="1">
                <a:latin typeface="Calibri" panose="020F0502020204030204" pitchFamily="34" charset="0"/>
              </a:rPr>
              <a:t>Responding</a:t>
            </a:r>
            <a:r>
              <a:rPr lang="pt-BR" sz="2800" b="1" dirty="0">
                <a:latin typeface="Calibri" panose="020F0502020204030204" pitchFamily="34" charset="0"/>
              </a:rPr>
              <a:t> </a:t>
            </a:r>
            <a:r>
              <a:rPr lang="pt-BR" sz="2800" b="1" dirty="0" err="1">
                <a:latin typeface="Calibri" panose="020F0502020204030204" pitchFamily="34" charset="0"/>
              </a:rPr>
              <a:t>to</a:t>
            </a:r>
            <a:r>
              <a:rPr lang="pt-BR" sz="2800" b="1" dirty="0">
                <a:latin typeface="Calibri" panose="020F0502020204030204" pitchFamily="34" charset="0"/>
              </a:rPr>
              <a:t> </a:t>
            </a:r>
            <a:r>
              <a:rPr lang="pt-BR" sz="2800" b="1" dirty="0" err="1">
                <a:latin typeface="Calibri" panose="020F0502020204030204" pitchFamily="34" charset="0"/>
              </a:rPr>
              <a:t>change</a:t>
            </a:r>
            <a:r>
              <a:rPr lang="pt-BR" sz="2800" dirty="0">
                <a:latin typeface="Calibri" panose="020F0502020204030204" pitchFamily="34" charset="0"/>
              </a:rPr>
              <a:t> </a:t>
            </a:r>
            <a:r>
              <a:rPr lang="pt-BR" sz="3600" dirty="0">
                <a:latin typeface="Calibri" panose="020F0502020204030204" pitchFamily="34" charset="0"/>
              </a:rPr>
              <a:t>over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</a:rPr>
              <a:t>following</a:t>
            </a:r>
            <a:r>
              <a:rPr lang="pt-BR" sz="2800" dirty="0">
                <a:latin typeface="Calibri" panose="020F0502020204030204" pitchFamily="34" charset="0"/>
              </a:rPr>
              <a:t> a </a:t>
            </a:r>
            <a:r>
              <a:rPr lang="pt-BR" sz="2800" dirty="0" err="1" smtClean="0">
                <a:latin typeface="Calibri" panose="020F0502020204030204" pitchFamily="34" charset="0"/>
              </a:rPr>
              <a:t>plan</a:t>
            </a:r>
            <a:r>
              <a:rPr lang="pt-BR" sz="2800" dirty="0" smtClean="0">
                <a:latin typeface="Calibri" panose="020F0502020204030204" pitchFamily="34" charset="0"/>
              </a:rPr>
              <a:t>.</a:t>
            </a:r>
            <a:endParaRPr lang="pt-BR" sz="2800" dirty="0">
              <a:latin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576750" y="5710675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hlinkClick r:id="rId3"/>
              </a:rPr>
              <a:t>http://agilemanifesto.org/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>
          <a:xfrm>
            <a:off x="1130300" y="2692400"/>
            <a:ext cx="5130800" cy="2019300"/>
          </a:xfrm>
          <a:custGeom>
            <a:avLst/>
            <a:gdLst>
              <a:gd name="connsiteX0" fmla="*/ 0 w 5130800"/>
              <a:gd name="connsiteY0" fmla="*/ 762000 h 2019300"/>
              <a:gd name="connsiteX1" fmla="*/ 12700 w 5130800"/>
              <a:gd name="connsiteY1" fmla="*/ 1422400 h 2019300"/>
              <a:gd name="connsiteX2" fmla="*/ 1841500 w 5130800"/>
              <a:gd name="connsiteY2" fmla="*/ 1447800 h 2019300"/>
              <a:gd name="connsiteX3" fmla="*/ 1841500 w 5130800"/>
              <a:gd name="connsiteY3" fmla="*/ 2006600 h 2019300"/>
              <a:gd name="connsiteX4" fmla="*/ 2743200 w 5130800"/>
              <a:gd name="connsiteY4" fmla="*/ 2019300 h 2019300"/>
              <a:gd name="connsiteX5" fmla="*/ 2730500 w 5130800"/>
              <a:gd name="connsiteY5" fmla="*/ 1435100 h 2019300"/>
              <a:gd name="connsiteX6" fmla="*/ 4406900 w 5130800"/>
              <a:gd name="connsiteY6" fmla="*/ 1435100 h 2019300"/>
              <a:gd name="connsiteX7" fmla="*/ 4419600 w 5130800"/>
              <a:gd name="connsiteY7" fmla="*/ 749300 h 2019300"/>
              <a:gd name="connsiteX8" fmla="*/ 5130800 w 5130800"/>
              <a:gd name="connsiteY8" fmla="*/ 762000 h 2019300"/>
              <a:gd name="connsiteX9" fmla="*/ 5130800 w 5130800"/>
              <a:gd name="connsiteY9" fmla="*/ 0 h 2019300"/>
              <a:gd name="connsiteX10" fmla="*/ 3365500 w 5130800"/>
              <a:gd name="connsiteY10" fmla="*/ 38100 h 2019300"/>
              <a:gd name="connsiteX11" fmla="*/ 2603500 w 5130800"/>
              <a:gd name="connsiteY11" fmla="*/ 787400 h 2019300"/>
              <a:gd name="connsiteX12" fmla="*/ 0 w 5130800"/>
              <a:gd name="connsiteY12" fmla="*/ 7620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30800" h="2019300">
                <a:moveTo>
                  <a:pt x="0" y="762000"/>
                </a:moveTo>
                <a:lnTo>
                  <a:pt x="12700" y="1422400"/>
                </a:lnTo>
                <a:lnTo>
                  <a:pt x="1841500" y="1447800"/>
                </a:lnTo>
                <a:lnTo>
                  <a:pt x="1841500" y="2006600"/>
                </a:lnTo>
                <a:lnTo>
                  <a:pt x="2743200" y="2019300"/>
                </a:lnTo>
                <a:lnTo>
                  <a:pt x="2730500" y="1435100"/>
                </a:lnTo>
                <a:lnTo>
                  <a:pt x="4406900" y="1435100"/>
                </a:lnTo>
                <a:lnTo>
                  <a:pt x="4419600" y="749300"/>
                </a:lnTo>
                <a:lnTo>
                  <a:pt x="5130800" y="762000"/>
                </a:lnTo>
                <a:lnTo>
                  <a:pt x="5130800" y="0"/>
                </a:lnTo>
                <a:lnTo>
                  <a:pt x="3365500" y="38100"/>
                </a:lnTo>
                <a:lnTo>
                  <a:pt x="2603500" y="787400"/>
                </a:lnTo>
                <a:lnTo>
                  <a:pt x="0" y="7620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have we </a:t>
            </a:r>
            <a:r>
              <a:rPr lang="en-GB" dirty="0" smtClean="0"/>
              <a:t>changed here?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Arredondado 52"/>
          <p:cNvSpPr/>
          <p:nvPr/>
        </p:nvSpPr>
        <p:spPr>
          <a:xfrm>
            <a:off x="1101195" y="2132519"/>
            <a:ext cx="870626" cy="327498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Squad</a:t>
            </a:r>
            <a:r>
              <a:rPr lang="pt-BR" sz="1400" b="1" dirty="0" smtClean="0">
                <a:solidFill>
                  <a:schemeClr val="tx1"/>
                </a:solidFill>
              </a:rPr>
              <a:t> 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5" y="4717445"/>
            <a:ext cx="1027896" cy="627186"/>
          </a:xfrm>
          <a:prstGeom prst="rect">
            <a:avLst/>
          </a:prstGeom>
        </p:spPr>
      </p:pic>
      <p:sp>
        <p:nvSpPr>
          <p:cNvPr id="69" name="Retângulo Arredondado 68"/>
          <p:cNvSpPr/>
          <p:nvPr/>
        </p:nvSpPr>
        <p:spPr>
          <a:xfrm>
            <a:off x="2010733" y="2136147"/>
            <a:ext cx="870626" cy="327135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72" name="Imagem 7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13" y="4721072"/>
            <a:ext cx="1027896" cy="627186"/>
          </a:xfrm>
          <a:prstGeom prst="rect">
            <a:avLst/>
          </a:prstGeom>
        </p:spPr>
      </p:pic>
      <p:sp>
        <p:nvSpPr>
          <p:cNvPr id="74" name="Retângulo Arredondado 73"/>
          <p:cNvSpPr/>
          <p:nvPr/>
        </p:nvSpPr>
        <p:spPr>
          <a:xfrm>
            <a:off x="2925119" y="2136147"/>
            <a:ext cx="870626" cy="327135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99" y="4721072"/>
            <a:ext cx="1027896" cy="627186"/>
          </a:xfrm>
          <a:prstGeom prst="rect">
            <a:avLst/>
          </a:prstGeom>
        </p:spPr>
      </p:pic>
      <p:sp>
        <p:nvSpPr>
          <p:cNvPr id="85" name="Retângulo Arredondado 84"/>
          <p:cNvSpPr/>
          <p:nvPr/>
        </p:nvSpPr>
        <p:spPr>
          <a:xfrm>
            <a:off x="4571918" y="2132519"/>
            <a:ext cx="870626" cy="327498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98" y="4717445"/>
            <a:ext cx="1027896" cy="627186"/>
          </a:xfrm>
          <a:prstGeom prst="rect">
            <a:avLst/>
          </a:prstGeom>
        </p:spPr>
      </p:pic>
      <p:sp>
        <p:nvSpPr>
          <p:cNvPr id="89" name="Retângulo Arredondado 88"/>
          <p:cNvSpPr/>
          <p:nvPr/>
        </p:nvSpPr>
        <p:spPr>
          <a:xfrm>
            <a:off x="5486304" y="2132519"/>
            <a:ext cx="870626" cy="327498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 smtClean="0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4" y="4717445"/>
            <a:ext cx="1027896" cy="627186"/>
          </a:xfrm>
          <a:prstGeom prst="rect">
            <a:avLst/>
          </a:prstGeom>
        </p:spPr>
      </p:pic>
      <p:grpSp>
        <p:nvGrpSpPr>
          <p:cNvPr id="93" name="Agrupar 92"/>
          <p:cNvGrpSpPr/>
          <p:nvPr/>
        </p:nvGrpSpPr>
        <p:grpSpPr>
          <a:xfrm>
            <a:off x="1039576" y="1449266"/>
            <a:ext cx="2816064" cy="731203"/>
            <a:chOff x="1606686" y="312584"/>
            <a:chExt cx="3732165" cy="731203"/>
          </a:xfrm>
        </p:grpSpPr>
        <p:sp>
          <p:nvSpPr>
            <p:cNvPr id="94" name="Chave Esquerda 93"/>
            <p:cNvSpPr/>
            <p:nvPr/>
          </p:nvSpPr>
          <p:spPr>
            <a:xfrm rot="5400000">
              <a:off x="3317724" y="-977340"/>
              <a:ext cx="310089" cy="3732165"/>
            </a:xfrm>
            <a:prstGeom prst="leftBrac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014436" y="312584"/>
              <a:ext cx="97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 smtClean="0"/>
                <a:t>Tribe</a:t>
              </a:r>
              <a:endParaRPr lang="pt-BR" b="1" dirty="0"/>
            </a:p>
          </p:txBody>
        </p:sp>
      </p:grpSp>
      <p:grpSp>
        <p:nvGrpSpPr>
          <p:cNvPr id="96" name="Agrupar 95"/>
          <p:cNvGrpSpPr/>
          <p:nvPr/>
        </p:nvGrpSpPr>
        <p:grpSpPr>
          <a:xfrm>
            <a:off x="4517580" y="1442453"/>
            <a:ext cx="1899244" cy="738016"/>
            <a:chOff x="5833321" y="305771"/>
            <a:chExt cx="2815344" cy="738016"/>
          </a:xfrm>
        </p:grpSpPr>
        <p:sp>
          <p:nvSpPr>
            <p:cNvPr id="97" name="Chave Esquerda 96"/>
            <p:cNvSpPr/>
            <p:nvPr/>
          </p:nvSpPr>
          <p:spPr>
            <a:xfrm rot="5400000">
              <a:off x="7085948" y="-518930"/>
              <a:ext cx="310090" cy="2815344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/>
            <p:cNvSpPr txBox="1"/>
            <p:nvPr/>
          </p:nvSpPr>
          <p:spPr>
            <a:xfrm>
              <a:off x="6712162" y="305771"/>
              <a:ext cx="109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 smtClean="0"/>
                <a:t>Tribe</a:t>
              </a:r>
              <a:endParaRPr lang="pt-BR" b="1" dirty="0"/>
            </a:p>
          </p:txBody>
        </p:sp>
      </p:grpSp>
      <p:grpSp>
        <p:nvGrpSpPr>
          <p:cNvPr id="110" name="Agrupar 109"/>
          <p:cNvGrpSpPr/>
          <p:nvPr/>
        </p:nvGrpSpPr>
        <p:grpSpPr>
          <a:xfrm>
            <a:off x="1030225" y="4133669"/>
            <a:ext cx="1028826" cy="520907"/>
            <a:chOff x="245529" y="2092819"/>
            <a:chExt cx="1028826" cy="520907"/>
          </a:xfrm>
        </p:grpSpPr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14" name="Agrupar 113"/>
          <p:cNvGrpSpPr/>
          <p:nvPr/>
        </p:nvGrpSpPr>
        <p:grpSpPr>
          <a:xfrm>
            <a:off x="1931633" y="4137502"/>
            <a:ext cx="1028826" cy="520907"/>
            <a:chOff x="245529" y="2092819"/>
            <a:chExt cx="1028826" cy="520907"/>
          </a:xfrm>
        </p:grpSpPr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18" name="Agrupar 117"/>
          <p:cNvGrpSpPr/>
          <p:nvPr/>
        </p:nvGrpSpPr>
        <p:grpSpPr>
          <a:xfrm>
            <a:off x="2854173" y="4133417"/>
            <a:ext cx="1028826" cy="520907"/>
            <a:chOff x="245529" y="2092819"/>
            <a:chExt cx="1028826" cy="520907"/>
          </a:xfrm>
        </p:grpSpPr>
        <p:pic>
          <p:nvPicPr>
            <p:cNvPr id="119" name="Imagem 11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20" name="Imagem 1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21" name="Imagem 12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33" name="Agrupar 132"/>
          <p:cNvGrpSpPr/>
          <p:nvPr/>
        </p:nvGrpSpPr>
        <p:grpSpPr>
          <a:xfrm>
            <a:off x="4495730" y="4134751"/>
            <a:ext cx="1028826" cy="520907"/>
            <a:chOff x="245529" y="2092819"/>
            <a:chExt cx="1028826" cy="520907"/>
          </a:xfrm>
        </p:grpSpPr>
        <p:pic>
          <p:nvPicPr>
            <p:cNvPr id="134" name="Imagem 133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35" name="Imagem 13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36" name="Imagem 13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37" name="Agrupar 136"/>
          <p:cNvGrpSpPr/>
          <p:nvPr/>
        </p:nvGrpSpPr>
        <p:grpSpPr>
          <a:xfrm>
            <a:off x="5435370" y="4132000"/>
            <a:ext cx="1028826" cy="520907"/>
            <a:chOff x="245529" y="2092819"/>
            <a:chExt cx="1028826" cy="520907"/>
          </a:xfrm>
        </p:grpSpPr>
        <p:pic>
          <p:nvPicPr>
            <p:cNvPr id="138" name="Imagem 13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39" name="Imagem 13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40" name="Imagem 13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sp>
        <p:nvSpPr>
          <p:cNvPr id="154" name="Retângulo Arredondado 153"/>
          <p:cNvSpPr/>
          <p:nvPr/>
        </p:nvSpPr>
        <p:spPr>
          <a:xfrm rot="16200000" flipH="1">
            <a:off x="2937317" y="1925018"/>
            <a:ext cx="605179" cy="6234049"/>
          </a:xfrm>
          <a:prstGeom prst="round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pt-BR" b="1" dirty="0" err="1" smtClean="0">
                <a:solidFill>
                  <a:schemeClr val="tx1"/>
                </a:solidFill>
              </a:rPr>
              <a:t>Chapter</a:t>
            </a:r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155" name="Agrupar 154"/>
          <p:cNvGrpSpPr/>
          <p:nvPr/>
        </p:nvGrpSpPr>
        <p:grpSpPr>
          <a:xfrm>
            <a:off x="3400983" y="1525556"/>
            <a:ext cx="1177328" cy="740120"/>
            <a:chOff x="3968094" y="388874"/>
            <a:chExt cx="1177328" cy="740120"/>
          </a:xfrm>
        </p:grpSpPr>
        <p:pic>
          <p:nvPicPr>
            <p:cNvPr id="156" name="Imagem 15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94" y="388874"/>
              <a:ext cx="1177328" cy="718364"/>
            </a:xfrm>
            <a:prstGeom prst="rect">
              <a:avLst/>
            </a:prstGeom>
          </p:spPr>
        </p:pic>
        <p:sp>
          <p:nvSpPr>
            <p:cNvPr id="157" name="CaixaDeTexto 156"/>
            <p:cNvSpPr txBox="1"/>
            <p:nvPr/>
          </p:nvSpPr>
          <p:spPr>
            <a:xfrm>
              <a:off x="4477860" y="7596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TL</a:t>
              </a:r>
              <a:endParaRPr lang="pt-BR" b="1" dirty="0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122881" y="5441403"/>
            <a:ext cx="6330395" cy="632806"/>
            <a:chOff x="122881" y="5441403"/>
            <a:chExt cx="6330395" cy="632806"/>
          </a:xfrm>
        </p:grpSpPr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25" y="5441403"/>
              <a:ext cx="1027896" cy="627186"/>
            </a:xfrm>
            <a:prstGeom prst="rect">
              <a:avLst/>
            </a:prstGeom>
          </p:spPr>
        </p:pic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809" y="5447023"/>
              <a:ext cx="1027896" cy="627186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195" y="5447023"/>
              <a:ext cx="1027896" cy="627186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94" y="5443396"/>
              <a:ext cx="1027896" cy="627186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80" y="5443396"/>
              <a:ext cx="1027896" cy="627186"/>
            </a:xfrm>
            <a:prstGeom prst="rect">
              <a:avLst/>
            </a:prstGeom>
          </p:spPr>
        </p:pic>
        <p:sp>
          <p:nvSpPr>
            <p:cNvPr id="164" name="Retângulo Arredondado 163"/>
            <p:cNvSpPr/>
            <p:nvPr/>
          </p:nvSpPr>
          <p:spPr>
            <a:xfrm rot="16200000" flipH="1">
              <a:off x="2951906" y="2646223"/>
              <a:ext cx="576000" cy="6234049"/>
            </a:xfrm>
            <a:prstGeom prst="round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r>
                <a:rPr lang="pt-BR" b="1" dirty="0" err="1" smtClean="0">
                  <a:solidFill>
                    <a:schemeClr val="tx1"/>
                  </a:solidFill>
                </a:rPr>
                <a:t>CoE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Agrupar 164"/>
          <p:cNvGrpSpPr/>
          <p:nvPr/>
        </p:nvGrpSpPr>
        <p:grpSpPr>
          <a:xfrm>
            <a:off x="5771635" y="1526284"/>
            <a:ext cx="1177328" cy="740120"/>
            <a:chOff x="3968094" y="388874"/>
            <a:chExt cx="1177328" cy="740120"/>
          </a:xfrm>
        </p:grpSpPr>
        <p:pic>
          <p:nvPicPr>
            <p:cNvPr id="166" name="Imagem 16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94" y="388874"/>
              <a:ext cx="1177328" cy="718364"/>
            </a:xfrm>
            <a:prstGeom prst="rect">
              <a:avLst/>
            </a:prstGeom>
          </p:spPr>
        </p:pic>
        <p:sp>
          <p:nvSpPr>
            <p:cNvPr id="167" name="CaixaDeTexto 166"/>
            <p:cNvSpPr txBox="1"/>
            <p:nvPr/>
          </p:nvSpPr>
          <p:spPr>
            <a:xfrm>
              <a:off x="4477860" y="7596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TL</a:t>
              </a:r>
              <a:endParaRPr lang="pt-BR" b="1" dirty="0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8" name="CaixaDeTexto 167"/>
          <p:cNvSpPr txBox="1"/>
          <p:nvPr/>
        </p:nvSpPr>
        <p:spPr>
          <a:xfrm>
            <a:off x="6850866" y="1328830"/>
            <a:ext cx="4841634" cy="473975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err="1" smtClean="0"/>
              <a:t>Squad</a:t>
            </a:r>
            <a:endParaRPr lang="pt-BR" sz="20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Autonomous</a:t>
            </a:r>
            <a:r>
              <a:rPr lang="pt-BR" dirty="0" smtClean="0"/>
              <a:t> as </a:t>
            </a:r>
            <a:r>
              <a:rPr lang="pt-BR" dirty="0" err="1" smtClean="0"/>
              <a:t>possible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Self </a:t>
            </a:r>
            <a:r>
              <a:rPr lang="pt-BR" dirty="0" err="1" smtClean="0"/>
              <a:t>organized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Multidisciplinary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Tribes</a:t>
            </a:r>
            <a:endParaRPr lang="pt-B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Same</a:t>
            </a:r>
            <a:r>
              <a:rPr lang="pt-BR" dirty="0" smtClean="0"/>
              <a:t> </a:t>
            </a:r>
            <a:r>
              <a:rPr lang="pt-BR" dirty="0" err="1" smtClean="0"/>
              <a:t>domain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subject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Organized</a:t>
            </a:r>
            <a:r>
              <a:rPr lang="pt-BR" dirty="0" smtClean="0"/>
              <a:t> for </a:t>
            </a:r>
            <a:r>
              <a:rPr lang="pt-BR" dirty="0" err="1" smtClean="0"/>
              <a:t>minimun</a:t>
            </a:r>
            <a:r>
              <a:rPr lang="pt-BR" dirty="0" smtClean="0"/>
              <a:t> </a:t>
            </a:r>
            <a:r>
              <a:rPr lang="pt-BR" dirty="0" err="1" smtClean="0"/>
              <a:t>interdependency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Chapters</a:t>
            </a:r>
            <a:endParaRPr lang="pt-B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Specialists</a:t>
            </a:r>
            <a:r>
              <a:rPr lang="pt-BR" dirty="0" smtClean="0"/>
              <a:t> – </a:t>
            </a:r>
            <a:r>
              <a:rPr lang="pt-BR" dirty="0" err="1" smtClean="0"/>
              <a:t>not</a:t>
            </a:r>
            <a:r>
              <a:rPr lang="pt-BR" dirty="0" smtClean="0"/>
              <a:t> </a:t>
            </a:r>
            <a:r>
              <a:rPr lang="pt-BR" dirty="0" err="1" smtClean="0"/>
              <a:t>full</a:t>
            </a:r>
            <a:r>
              <a:rPr lang="pt-BR" dirty="0" smtClean="0"/>
              <a:t> time </a:t>
            </a:r>
            <a:r>
              <a:rPr lang="pt-BR" dirty="0" err="1" smtClean="0"/>
              <a:t>allocated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Guild</a:t>
            </a:r>
            <a:endParaRPr lang="pt-B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Community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interest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Cross </a:t>
            </a:r>
            <a:r>
              <a:rPr lang="pt-BR" dirty="0" err="1" smtClean="0"/>
              <a:t>teams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3938584" y="3594328"/>
            <a:ext cx="525785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 smtClean="0">
                <a:solidFill>
                  <a:schemeClr val="accent5"/>
                </a:solidFill>
              </a:rPr>
              <a:t>Guild</a:t>
            </a:r>
            <a:endParaRPr lang="pt-BR" sz="1600" b="1" dirty="0" smtClean="0">
              <a:solidFill>
                <a:schemeClr val="accent5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5" y="2804085"/>
            <a:ext cx="1027896" cy="62718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44812" y="2879174"/>
            <a:ext cx="222818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b="1" dirty="0" smtClean="0">
                <a:solidFill>
                  <a:schemeClr val="bg1"/>
                </a:solidFill>
              </a:rPr>
              <a:t>PO</a:t>
            </a:r>
            <a:endParaRPr lang="pt-BR" sz="1200" b="1" dirty="0" smtClean="0">
              <a:solidFill>
                <a:schemeClr val="bg1"/>
              </a:solidFill>
            </a:endParaRPr>
          </a:p>
        </p:txBody>
      </p:sp>
      <p:grpSp>
        <p:nvGrpSpPr>
          <p:cNvPr id="170" name="Agrupar 169"/>
          <p:cNvGrpSpPr/>
          <p:nvPr/>
        </p:nvGrpSpPr>
        <p:grpSpPr>
          <a:xfrm>
            <a:off x="1931633" y="2779072"/>
            <a:ext cx="1027896" cy="627186"/>
            <a:chOff x="1039575" y="2804085"/>
            <a:chExt cx="1027896" cy="627186"/>
          </a:xfrm>
        </p:grpSpPr>
        <p:pic>
          <p:nvPicPr>
            <p:cNvPr id="171" name="Imagem 170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2" name="CaixaDeTexto 171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PO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Agrupar 172"/>
          <p:cNvGrpSpPr/>
          <p:nvPr/>
        </p:nvGrpSpPr>
        <p:grpSpPr>
          <a:xfrm>
            <a:off x="2832468" y="2804085"/>
            <a:ext cx="1027896" cy="627186"/>
            <a:chOff x="1039575" y="2804085"/>
            <a:chExt cx="1027896" cy="627186"/>
          </a:xfrm>
        </p:grpSpPr>
        <p:pic>
          <p:nvPicPr>
            <p:cNvPr id="174" name="Imagem 173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5" name="CaixaDeTexto 174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PO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Agrupar 175"/>
          <p:cNvGrpSpPr/>
          <p:nvPr/>
        </p:nvGrpSpPr>
        <p:grpSpPr>
          <a:xfrm>
            <a:off x="4482267" y="2804085"/>
            <a:ext cx="1027896" cy="627186"/>
            <a:chOff x="1039575" y="2804085"/>
            <a:chExt cx="1027896" cy="627186"/>
          </a:xfrm>
        </p:grpSpPr>
        <p:pic>
          <p:nvPicPr>
            <p:cNvPr id="177" name="Imagem 176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8" name="CaixaDeTexto 177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PO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9" name="Agrupar 178"/>
          <p:cNvGrpSpPr/>
          <p:nvPr/>
        </p:nvGrpSpPr>
        <p:grpSpPr>
          <a:xfrm>
            <a:off x="5383487" y="2804085"/>
            <a:ext cx="1027896" cy="627186"/>
            <a:chOff x="1039575" y="2804085"/>
            <a:chExt cx="1027896" cy="627186"/>
          </a:xfrm>
        </p:grpSpPr>
        <p:pic>
          <p:nvPicPr>
            <p:cNvPr id="180" name="Imagem 179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81" name="CaixaDeTexto 180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PO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1039575" y="3445778"/>
            <a:ext cx="1027896" cy="627186"/>
            <a:chOff x="1039575" y="3445778"/>
            <a:chExt cx="1027896" cy="627186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3" name="CaixaDeTexto 182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AM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Agrupar 183"/>
          <p:cNvGrpSpPr/>
          <p:nvPr/>
        </p:nvGrpSpPr>
        <p:grpSpPr>
          <a:xfrm>
            <a:off x="1941610" y="3457025"/>
            <a:ext cx="1027896" cy="627186"/>
            <a:chOff x="1039575" y="3445778"/>
            <a:chExt cx="1027896" cy="627186"/>
          </a:xfrm>
        </p:grpSpPr>
        <p:pic>
          <p:nvPicPr>
            <p:cNvPr id="185" name="Imagem 18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6" name="CaixaDeTexto 185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AM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Agrupar 186"/>
          <p:cNvGrpSpPr/>
          <p:nvPr/>
        </p:nvGrpSpPr>
        <p:grpSpPr>
          <a:xfrm>
            <a:off x="2846484" y="3468751"/>
            <a:ext cx="1027896" cy="627186"/>
            <a:chOff x="1039575" y="3445778"/>
            <a:chExt cx="1027896" cy="627186"/>
          </a:xfrm>
        </p:grpSpPr>
        <p:pic>
          <p:nvPicPr>
            <p:cNvPr id="188" name="Imagem 18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9" name="CaixaDeTexto 188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AM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0" name="Agrupar 189"/>
          <p:cNvGrpSpPr/>
          <p:nvPr/>
        </p:nvGrpSpPr>
        <p:grpSpPr>
          <a:xfrm>
            <a:off x="4521395" y="3468751"/>
            <a:ext cx="1027896" cy="627186"/>
            <a:chOff x="1039575" y="3445778"/>
            <a:chExt cx="1027896" cy="627186"/>
          </a:xfrm>
        </p:grpSpPr>
        <p:pic>
          <p:nvPicPr>
            <p:cNvPr id="191" name="Imagem 19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92" name="CaixaDeTexto 191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AM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Agrupar 192"/>
          <p:cNvGrpSpPr/>
          <p:nvPr/>
        </p:nvGrpSpPr>
        <p:grpSpPr>
          <a:xfrm>
            <a:off x="5424684" y="3482189"/>
            <a:ext cx="1027896" cy="627186"/>
            <a:chOff x="1039575" y="3445778"/>
            <a:chExt cx="1027896" cy="627186"/>
          </a:xfrm>
        </p:grpSpPr>
        <p:pic>
          <p:nvPicPr>
            <p:cNvPr id="194" name="Imagem 19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95" name="CaixaDeTexto 194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 smtClean="0">
                  <a:solidFill>
                    <a:schemeClr val="bg1"/>
                  </a:solidFill>
                </a:rPr>
                <a:t>AM</a:t>
              </a:r>
              <a:endParaRPr lang="pt-BR" sz="12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7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have we </a:t>
            </a:r>
            <a:r>
              <a:rPr lang="en-GB" dirty="0" smtClean="0"/>
              <a:t>changed here?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0" y="1193799"/>
            <a:ext cx="3961790" cy="29713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557" y="1193799"/>
            <a:ext cx="7815331" cy="159047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57" y="2818917"/>
            <a:ext cx="7815331" cy="33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have we </a:t>
            </a:r>
            <a:r>
              <a:rPr lang="en-GB" dirty="0" smtClean="0"/>
              <a:t>changed here?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674" y="3022970"/>
            <a:ext cx="8001360" cy="373911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" y="1196362"/>
            <a:ext cx="3645936" cy="50901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674" y="1196362"/>
            <a:ext cx="8001360" cy="17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changes </a:t>
            </a:r>
            <a:r>
              <a:rPr lang="en-GB" dirty="0" smtClean="0"/>
              <a:t>in the process?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112501" y="6642101"/>
            <a:ext cx="1079500" cy="215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40DAE-C9AD-4AB7-834A-30F15928ADCF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/>
          <p:cNvGrpSpPr/>
          <p:nvPr/>
        </p:nvGrpSpPr>
        <p:grpSpPr>
          <a:xfrm>
            <a:off x="226159" y="4472358"/>
            <a:ext cx="6274435" cy="1270960"/>
            <a:chOff x="734814" y="5072860"/>
            <a:chExt cx="6274435" cy="1270960"/>
          </a:xfrm>
        </p:grpSpPr>
        <p:sp>
          <p:nvSpPr>
            <p:cNvPr id="53" name="CaixaDeTexto 52"/>
            <p:cNvSpPr txBox="1"/>
            <p:nvPr/>
          </p:nvSpPr>
          <p:spPr>
            <a:xfrm>
              <a:off x="818706" y="5072860"/>
              <a:ext cx="3595088" cy="24622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Kanban</a:t>
              </a:r>
              <a:endPara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814" y="5287849"/>
              <a:ext cx="3762874" cy="998293"/>
            </a:xfrm>
            <a:prstGeom prst="rect">
              <a:avLst/>
            </a:prstGeom>
          </p:spPr>
        </p:pic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46978" y="5269774"/>
              <a:ext cx="2062271" cy="1074046"/>
            </a:xfrm>
            <a:prstGeom prst="rect">
              <a:avLst/>
            </a:prstGeom>
          </p:spPr>
        </p:pic>
        <p:sp>
          <p:nvSpPr>
            <p:cNvPr id="17" name="CaixaDeTexto 16"/>
            <p:cNvSpPr txBox="1"/>
            <p:nvPr/>
          </p:nvSpPr>
          <p:spPr>
            <a:xfrm>
              <a:off x="5236696" y="5073075"/>
              <a:ext cx="1772553" cy="184666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CFD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20780" y="1645330"/>
            <a:ext cx="6279814" cy="1497513"/>
            <a:chOff x="729435" y="3193965"/>
            <a:chExt cx="6279814" cy="1497513"/>
          </a:xfrm>
        </p:grpSpPr>
        <p:pic>
          <p:nvPicPr>
            <p:cNvPr id="50" name="Imagem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1474"/>
            <a:stretch/>
          </p:blipFill>
          <p:spPr>
            <a:xfrm>
              <a:off x="729435" y="3586839"/>
              <a:ext cx="4077147" cy="1104639"/>
            </a:xfrm>
            <a:prstGeom prst="rect">
              <a:avLst/>
            </a:prstGeom>
          </p:spPr>
        </p:pic>
        <p:sp>
          <p:nvSpPr>
            <p:cNvPr id="51" name="CaixaDeTexto 50"/>
            <p:cNvSpPr txBox="1"/>
            <p:nvPr/>
          </p:nvSpPr>
          <p:spPr>
            <a:xfrm>
              <a:off x="1031245" y="3193965"/>
              <a:ext cx="3352306" cy="24622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Scrum</a:t>
              </a:r>
              <a:endPara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439" y="3631870"/>
              <a:ext cx="1935810" cy="931276"/>
            </a:xfrm>
            <a:prstGeom prst="rect">
              <a:avLst/>
            </a:prstGeom>
          </p:spPr>
        </p:pic>
        <p:sp>
          <p:nvSpPr>
            <p:cNvPr id="24" name="CaixaDeTexto 23"/>
            <p:cNvSpPr txBox="1"/>
            <p:nvPr/>
          </p:nvSpPr>
          <p:spPr>
            <a:xfrm>
              <a:off x="5066350" y="3319448"/>
              <a:ext cx="1942899" cy="184666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Burndown</a:t>
              </a:r>
              <a:endPara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25" name="Imagem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829" y="1181100"/>
            <a:ext cx="5401659" cy="54016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988860" y="3741458"/>
            <a:ext cx="614148" cy="36933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400" b="1" dirty="0" smtClean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9560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0.xml><?xml version="1.0" encoding="utf-8"?>
<a:theme xmlns:a="http://schemas.openxmlformats.org/drawingml/2006/main" name="3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1.xml><?xml version="1.0" encoding="utf-8"?>
<a:theme xmlns:a="http://schemas.openxmlformats.org/drawingml/2006/main" name="1_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2.xml><?xml version="1.0" encoding="utf-8"?>
<a:theme xmlns:a="http://schemas.openxmlformats.org/drawingml/2006/main" name="Tema do Offic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erasa Experian 16-9" id="{EC2D6887-8F0A-4EBE-9904-2E13064DCC68}" vid="{2521ABEE-F413-4883-90A7-BB7B0A35C1A8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3.xml><?xml version="1.0" encoding="utf-8"?>
<a:theme xmlns:a="http://schemas.openxmlformats.org/drawingml/2006/main" name="Office Theme - RESTRIT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4.xml><?xml version="1.0" encoding="utf-8"?>
<a:theme xmlns:a="http://schemas.openxmlformats.org/drawingml/2006/main" name="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36000" rIns="90000" bIns="36000" numCol="1" spcCol="15120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5.xml><?xml version="1.0" encoding="utf-8"?>
<a:theme xmlns:a="http://schemas.openxmlformats.org/drawingml/2006/main" name="1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6.xml><?xml version="1.0" encoding="utf-8"?>
<a:theme xmlns:a="http://schemas.openxmlformats.org/drawingml/2006/main" name="2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7.xml><?xml version="1.0" encoding="utf-8"?>
<a:theme xmlns:a="http://schemas.openxmlformats.org/drawingml/2006/main" name="3_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8.xml><?xml version="1.0" encoding="utf-8"?>
<a:theme xmlns:a="http://schemas.openxmlformats.org/drawingml/2006/main" name="6_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36000" rIns="90000" bIns="36000" numCol="1" spcCol="15120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9.xml><?xml version="1.0" encoding="utf-8"?>
<a:theme xmlns:a="http://schemas.openxmlformats.org/drawingml/2006/main" name="4_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6EAA9A70A32284E918F9C97C80E2EE3" ma:contentTypeVersion="1" ma:contentTypeDescription="Crie um novo documento." ma:contentTypeScope="" ma:versionID="53ba74166700eb92c6014c11e92bf565">
  <xsd:schema xmlns:xsd="http://www.w3.org/2001/XMLSchema" xmlns:xs="http://www.w3.org/2001/XMLSchema" xmlns:p="http://schemas.microsoft.com/office/2006/metadata/properties" xmlns:ns1="http://schemas.microsoft.com/sharepoint/v3" xmlns:ns2="be0087ee-57ef-4e7d-92d6-bfb195edfe24" targetNamespace="http://schemas.microsoft.com/office/2006/metadata/properties" ma:root="true" ma:fieldsID="f98dfc7bfea61f0cef8a4e11d5b235a7" ns1:_="" ns2:_="">
    <xsd:import namespace="http://schemas.microsoft.com/sharepoint/v3"/>
    <xsd:import namespace="be0087ee-57ef-4e7d-92d6-bfb195edfe2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087ee-57ef-4e7d-92d6-bfb195edfe24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11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be0087ee-57ef-4e7d-92d6-bfb195edfe24">AXMR23KYZKQH-360-19</_dlc_DocId>
    <_dlc_DocIdUrl xmlns="be0087ee-57ef-4e7d-92d6-bfb195edfe24">
      <Url>http://portalcorporativo/Marketing/_layouts/DocIdRedir.aspx?ID=AXMR23KYZKQH-360-19</Url>
      <Description>AXMR23KYZKQH-360-19</Description>
    </_dlc_DocIdUrl>
  </documentManagement>
</p:properties>
</file>

<file path=customXml/itemProps1.xml><?xml version="1.0" encoding="utf-8"?>
<ds:datastoreItem xmlns:ds="http://schemas.openxmlformats.org/officeDocument/2006/customXml" ds:itemID="{E2E3BE2B-D04D-4FE7-B6B9-FAFD72D221D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BC2893B-7F7C-4286-9DA0-DF387C0DB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0087ee-57ef-4e7d-92d6-bfb195edf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2AD8AD-EE77-4639-AB7D-25196816DB8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5142D87-BB2F-442A-8B06-AEEC153F659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be0087ee-57ef-4e7d-92d6-bfb195edfe24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90040</TotalTime>
  <Words>384</Words>
  <Application>Microsoft Office PowerPoint</Application>
  <PresentationFormat>Widescreen</PresentationFormat>
  <Paragraphs>136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13</vt:i4>
      </vt:variant>
    </vt:vector>
  </HeadingPairs>
  <TitlesOfParts>
    <vt:vector size="31" baseType="lpstr">
      <vt:lpstr>MS PGothic</vt:lpstr>
      <vt:lpstr>Arial</vt:lpstr>
      <vt:lpstr>Calibri</vt:lpstr>
      <vt:lpstr>Montserrat</vt:lpstr>
      <vt:lpstr>Trebuchet MS </vt:lpstr>
      <vt:lpstr>Wingdings</vt:lpstr>
      <vt:lpstr>Office Theme - CONFIDENCIAL</vt:lpstr>
      <vt:lpstr>Office Theme - INTERNO</vt:lpstr>
      <vt:lpstr>Office Theme - RESTRITO</vt:lpstr>
      <vt:lpstr>Office Theme</vt:lpstr>
      <vt:lpstr>1_Office Theme - INTERNO</vt:lpstr>
      <vt:lpstr>2_Office Theme - INTERNO</vt:lpstr>
      <vt:lpstr>3_Office Theme</vt:lpstr>
      <vt:lpstr>6_Office Theme</vt:lpstr>
      <vt:lpstr>4_Office Theme - CONFIDENCIAL</vt:lpstr>
      <vt:lpstr>3_Office Theme - INTERNO</vt:lpstr>
      <vt:lpstr>1_Office Theme - CONFIDENCIAL</vt:lpstr>
      <vt:lpstr>Tema do Office</vt:lpstr>
      <vt:lpstr>Apresentação do PowerPoint</vt:lpstr>
      <vt:lpstr>IT Agile Transformation (Before - AS IS)</vt:lpstr>
      <vt:lpstr>The Agile Transformation Iceberg</vt:lpstr>
      <vt:lpstr>Agile Manifesto – Principles</vt:lpstr>
      <vt:lpstr>Agile Manifesto – Values</vt:lpstr>
      <vt:lpstr>What have we changed here?</vt:lpstr>
      <vt:lpstr>What have we changed here?</vt:lpstr>
      <vt:lpstr>What have we changed here?</vt:lpstr>
      <vt:lpstr>What changes in the process?</vt:lpstr>
      <vt:lpstr>Sprint 0 – release planning/roadmap </vt:lpstr>
      <vt:lpstr>Some numbers…</vt:lpstr>
      <vt:lpstr>Lead Time – end to end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Ikeda, Leticia</dc:creator>
  <cp:lastModifiedBy>Teixeira, Felipe</cp:lastModifiedBy>
  <cp:revision>892</cp:revision>
  <cp:lastPrinted>2017-08-18T16:00:36Z</cp:lastPrinted>
  <dcterms:modified xsi:type="dcterms:W3CDTF">2018-10-16T11:18:16Z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0x01010086EAA9A70A32284E918F9C97C80E2EE3</vt:lpwstr>
  </property>
  <property fmtid="{D5CDD505-2E9C-101B-9397-08002B2CF9AE}" pid="3" name="_dlc_DocIdItemGuid">
    <vt:lpwstr>21d03d18-8c4a-4568-b36e-166fde49e8ae</vt:lpwstr>
  </property>
</Properties>
</file>